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55" r:id="rId2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7475200" cy="9753600"/>
  <p:notesSz cx="17475200" cy="97536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90D1683-C0D5-4711-AA25-FD5E9732100B}">
  <a:tblStyle styleId="{190D1683-C0D5-4711-AA25-FD5E9732100B}" styleName="Table_0">
    <a:wholeTbl>
      <a:tcTxStyle>
        <a:srgbClr val="000000"/>
      </a:tcTxStyle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913004" name="Google Shape;3;n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034910" name="Google Shape;4;n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8151739" name="Google Shape;86;g3b0f4fb30c5_0_2:notes"/>
          <p:cNvSpPr/>
          <p:nvPr>
            <p:ph type="sldImg" idx="2"/>
          </p:nvPr>
        </p:nvSpPr>
        <p:spPr bwMode="auto">
          <a:xfrm>
            <a:off x="1410758" y="762000"/>
            <a:ext cx="11741100" cy="20574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2863247" name="Google Shape;87;g3b0f4fb30c5_0_2:notes"/>
          <p:cNvSpPr txBox="1"/>
          <p:nvPr>
            <p:ph type="body" idx="1"/>
          </p:nvPr>
        </p:nvSpPr>
        <p:spPr bwMode="auto">
          <a:xfrm>
            <a:off x="1456267" y="2933699"/>
            <a:ext cx="116502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99399870" name="Google Shape;88;g3b0f4fb30c5_0_2:notes"/>
          <p:cNvSpPr txBox="1"/>
          <p:nvPr>
            <p:ph type="sldNum" idx="12"/>
          </p:nvPr>
        </p:nvSpPr>
        <p:spPr bwMode="auto">
          <a:xfrm>
            <a:off x="8248808" y="5790142"/>
            <a:ext cx="6310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9444900" name="Google Shape;212;p9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19110911" name="Google Shape;213;p9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210270" name="Google Shape;219;g3b0f4fb30c5_0_99:notes"/>
          <p:cNvSpPr txBox="1"/>
          <p:nvPr>
            <p:ph type="body" idx="1"/>
          </p:nvPr>
        </p:nvSpPr>
        <p:spPr bwMode="auto">
          <a:xfrm>
            <a:off x="1747500" y="4632950"/>
            <a:ext cx="13980299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82655558" name="Google Shape;220;g3b0f4fb30c5_0_99:notes"/>
          <p:cNvSpPr/>
          <p:nvPr>
            <p:ph type="sldImg" idx="2"/>
          </p:nvPr>
        </p:nvSpPr>
        <p:spPr bwMode="auto">
          <a:xfrm>
            <a:off x="2913100" y="731500"/>
            <a:ext cx="116508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922828" name="Google Shape;226;p10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6999281" name="Google Shape;227;p10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302132" name="Google Shape;241;p11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30934061" name="Google Shape;242;p11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948148" name="Google Shape;256;p12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7468713" name="Google Shape;257;p12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572343" name="Google Shape;97;p2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8129437" name="Google Shape;98;p2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677509" name="Google Shape;105;g3b0c9f9563b_0_126:notes"/>
          <p:cNvSpPr/>
          <p:nvPr>
            <p:ph type="sldImg" idx="2"/>
          </p:nvPr>
        </p:nvSpPr>
        <p:spPr bwMode="auto">
          <a:xfrm>
            <a:off x="1410758" y="762000"/>
            <a:ext cx="11741100" cy="20574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896076" name="Google Shape;106;g3b0c9f9563b_0_126:notes"/>
          <p:cNvSpPr txBox="1"/>
          <p:nvPr>
            <p:ph type="body" idx="1"/>
          </p:nvPr>
        </p:nvSpPr>
        <p:spPr bwMode="auto">
          <a:xfrm>
            <a:off x="1456267" y="2933699"/>
            <a:ext cx="116502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5244670" name="Google Shape;107;g3b0c9f9563b_0_126:notes"/>
          <p:cNvSpPr txBox="1"/>
          <p:nvPr>
            <p:ph type="sldNum" idx="12"/>
          </p:nvPr>
        </p:nvSpPr>
        <p:spPr bwMode="auto">
          <a:xfrm>
            <a:off x="8248808" y="5790142"/>
            <a:ext cx="6310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3435001" name="Google Shape;130;p3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53756197" name="Google Shape;131;p3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461179" name="Google Shape;141;p4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62151327" name="Google Shape;142;p4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5755801" name="Google Shape;149;p5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05635190" name="Google Shape;150;p5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420667" name="Google Shape;160;p6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0686469" name="Google Shape;161;p6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708067" name="Google Shape;170;p7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74079547" name="Google Shape;171;p7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5416056" name="Google Shape;185;p8:notes"/>
          <p:cNvSpPr txBox="1"/>
          <p:nvPr>
            <p:ph type="body" idx="1"/>
          </p:nvPr>
        </p:nvSpPr>
        <p:spPr bwMode="auto">
          <a:xfrm>
            <a:off x="1747500" y="4632950"/>
            <a:ext cx="139801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95165021" name="Google Shape;186;p8:notes"/>
          <p:cNvSpPr/>
          <p:nvPr>
            <p:ph type="sldImg" idx="2"/>
          </p:nvPr>
        </p:nvSpPr>
        <p:spPr bwMode="auto">
          <a:xfrm>
            <a:off x="2913100" y="731500"/>
            <a:ext cx="11650700" cy="36576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659054" name="Google Shape;12;p2"/>
          <p:cNvSpPr txBox="1"/>
          <p:nvPr>
            <p:ph type="title"/>
          </p:nvPr>
        </p:nvSpPr>
        <p:spPr bwMode="auto">
          <a:xfrm>
            <a:off x="950105" y="687916"/>
            <a:ext cx="15574989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0" i="0">
                <a:solidFill>
                  <a:srgbClr val="131313"/>
                </a:solidFill>
                <a:latin typeface="Trebuchet MS"/>
                <a:ea typeface="Trebuchet MS"/>
                <a:cs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2849579" name="Google Shape;13;p2"/>
          <p:cNvSpPr txBox="1"/>
          <p:nvPr>
            <p:ph type="body" idx="1"/>
          </p:nvPr>
        </p:nvSpPr>
        <p:spPr bwMode="auto">
          <a:xfrm>
            <a:off x="960659" y="2023171"/>
            <a:ext cx="7291070" cy="247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>
                <a:solidFill>
                  <a:srgbClr val="082642"/>
                </a:solidFill>
                <a:latin typeface="Arial"/>
                <a:ea typeface="Arial"/>
                <a:cs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3434914" name="Google Shape;14;p2"/>
          <p:cNvSpPr txBox="1"/>
          <p:nvPr>
            <p:ph type="ftr" idx="11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4499134" name="Google Shape;15;p2"/>
          <p:cNvSpPr txBox="1"/>
          <p:nvPr>
            <p:ph type="dt" idx="10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42485608" name="Google Shape;16;p2"/>
          <p:cNvSpPr txBox="1"/>
          <p:nvPr>
            <p:ph type="sldNum" idx="12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4 master" preserve="0" showMasterPhAnim="0" showMasterSp="1" userDrawn="1">
  <p:cSld name="Slide 4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635762" name="Google Shape;57;p12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4916424" name="Google Shape;58;p12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073154484" name="Google Shape;59;p12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5 master" preserve="0" showMasterPhAnim="0" showMasterSp="1" userDrawn="1">
  <p:cSld name="Slide 5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555219" name="Google Shape;61;p13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5531178" name="Google Shape;62;p13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80944993" name="Google Shape;63;p13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6 master" preserve="0" showMasterPhAnim="0" showMasterSp="1" userDrawn="1">
  <p:cSld name="Slide 6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1356264" name="Google Shape;65;p14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1890867" name="Google Shape;66;p14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117591107" name="Google Shape;67;p14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7 master" preserve="0" showMasterPhAnim="0" showMasterSp="1" userDrawn="1">
  <p:cSld name="Slide 7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242340" name="Google Shape;69;p15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37105557" name="Google Shape;70;p15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03234597" name="Google Shape;71;p15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8 master" preserve="0" showMasterPhAnim="0" showMasterSp="1" userDrawn="1">
  <p:cSld name="Slide 8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059368" name="Google Shape;73;p16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61514771" name="Google Shape;74;p16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605908468" name="Google Shape;75;p16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9 master" preserve="0" showMasterPhAnim="0" showMasterSp="1" userDrawn="1">
  <p:cSld name="Slide 9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768389" name="Google Shape;77;p17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38716796" name="Google Shape;78;p17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22134806" name="Google Shape;79;p17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10 master" preserve="0" showMasterPhAnim="0" showMasterSp="1" userDrawn="1">
  <p:cSld name="Slide 10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15424" name="Google Shape;81;p18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0620917" name="Google Shape;82;p18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88909379" name="Google Shape;83;p18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2296838" name="Google Shape;18;p3"/>
          <p:cNvSpPr txBox="1"/>
          <p:nvPr>
            <p:ph type="title"/>
          </p:nvPr>
        </p:nvSpPr>
        <p:spPr bwMode="auto">
          <a:xfrm>
            <a:off x="950105" y="687916"/>
            <a:ext cx="15574989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0" i="0">
                <a:solidFill>
                  <a:srgbClr val="131313"/>
                </a:solidFill>
                <a:latin typeface="Trebuchet MS"/>
                <a:ea typeface="Trebuchet MS"/>
                <a:cs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5366709" name="Google Shape;19;p3"/>
          <p:cNvSpPr txBox="1"/>
          <p:nvPr>
            <p:ph type="body" idx="1"/>
          </p:nvPr>
        </p:nvSpPr>
        <p:spPr bwMode="auto">
          <a:xfrm>
            <a:off x="873760" y="2243328"/>
            <a:ext cx="7601712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2703178" name="Google Shape;20;p3"/>
          <p:cNvSpPr txBox="1"/>
          <p:nvPr>
            <p:ph type="body" idx="2"/>
          </p:nvPr>
        </p:nvSpPr>
        <p:spPr bwMode="auto">
          <a:xfrm>
            <a:off x="8999728" y="2243328"/>
            <a:ext cx="7601712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5100478" name="Google Shape;21;p3"/>
          <p:cNvSpPr txBox="1"/>
          <p:nvPr>
            <p:ph type="ftr" idx="11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6254498" name="Google Shape;22;p3"/>
          <p:cNvSpPr txBox="1"/>
          <p:nvPr>
            <p:ph type="dt" idx="10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1864064" name="Google Shape;23;p3"/>
          <p:cNvSpPr txBox="1"/>
          <p:nvPr>
            <p:ph type="sldNum" idx="12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422732" name="Google Shape;25;p4"/>
          <p:cNvSpPr txBox="1"/>
          <p:nvPr>
            <p:ph type="ctrTitle"/>
          </p:nvPr>
        </p:nvSpPr>
        <p:spPr bwMode="auto">
          <a:xfrm>
            <a:off x="1310640" y="3023616"/>
            <a:ext cx="14853920" cy="204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0" i="0">
                <a:solidFill>
                  <a:srgbClr val="131313"/>
                </a:solidFill>
                <a:latin typeface="Trebuchet MS"/>
                <a:ea typeface="Trebuchet MS"/>
                <a:cs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6595984" name="Google Shape;26;p4"/>
          <p:cNvSpPr txBox="1"/>
          <p:nvPr>
            <p:ph type="subTitle" idx="1"/>
          </p:nvPr>
        </p:nvSpPr>
        <p:spPr bwMode="auto">
          <a:xfrm>
            <a:off x="2621280" y="5462016"/>
            <a:ext cx="1223264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>
                <a:solidFill>
                  <a:srgbClr val="082642"/>
                </a:solidFill>
                <a:latin typeface="Arial"/>
                <a:ea typeface="Arial"/>
                <a:cs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7245061" name="Google Shape;27;p4"/>
          <p:cNvSpPr txBox="1"/>
          <p:nvPr>
            <p:ph type="ftr" idx="11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4141990" name="Google Shape;28;p4"/>
          <p:cNvSpPr txBox="1"/>
          <p:nvPr>
            <p:ph type="dt" idx="10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363276" name="Google Shape;29;p4"/>
          <p:cNvSpPr txBox="1"/>
          <p:nvPr>
            <p:ph type="sldNum" idx="12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1138930" name="Google Shape;31;p5"/>
          <p:cNvSpPr txBox="1"/>
          <p:nvPr>
            <p:ph type="title"/>
          </p:nvPr>
        </p:nvSpPr>
        <p:spPr bwMode="auto">
          <a:xfrm>
            <a:off x="950105" y="687916"/>
            <a:ext cx="15574989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0" i="0">
                <a:solidFill>
                  <a:srgbClr val="131313"/>
                </a:solidFill>
                <a:latin typeface="Trebuchet MS"/>
                <a:ea typeface="Trebuchet MS"/>
                <a:cs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4986442" name="Google Shape;32;p5"/>
          <p:cNvSpPr txBox="1"/>
          <p:nvPr>
            <p:ph type="ftr" idx="11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5340650" name="Google Shape;33;p5"/>
          <p:cNvSpPr txBox="1"/>
          <p:nvPr>
            <p:ph type="dt" idx="10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4813156" name="Google Shape;34;p5"/>
          <p:cNvSpPr txBox="1"/>
          <p:nvPr>
            <p:ph type="sldNum" idx="12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4268568" name="Google Shape;36;p6"/>
          <p:cNvSpPr txBox="1"/>
          <p:nvPr>
            <p:ph type="ftr" idx="11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2047960" name="Google Shape;37;p6"/>
          <p:cNvSpPr txBox="1"/>
          <p:nvPr>
            <p:ph type="dt" idx="10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5175245" name="Google Shape;38;p6"/>
          <p:cNvSpPr txBox="1"/>
          <p:nvPr>
            <p:ph type="sldNum" idx="12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1 master" preserve="0" showMasterPhAnim="0" showMasterSp="1" userDrawn="1">
  <p:cSld name="Slide 1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9221398" name="Google Shape;40;p7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53336488" name="Google Shape;41;p7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26100192" name="Google Shape;42;p7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1 master" preserve="0" showMasterPhAnim="0" showMasterSp="1" userDrawn="1">
  <p:cSld name="Slide 1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3004943" name="Google Shape;45;p9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9447632" name="Google Shape;46;p9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24736001" name="Google Shape;47;p9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2 master" preserve="0" showMasterPhAnim="0" showMasterSp="1" userDrawn="1">
  <p:cSld name="Slide 2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5188558" name="Google Shape;49;p10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94854121" name="Google Shape;50;p10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47025218" name="Google Shape;51;p10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lide 3 master" preserve="0" showMasterPhAnim="0" showMasterSp="1" userDrawn="1">
  <p:cSld name="Slide 3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439218" name="Google Shape;53;p11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23038891" name="Google Shape;54;p11"/>
          <p:cNvSpPr/>
          <p:nvPr/>
        </p:nvSpPr>
        <p:spPr bwMode="auto">
          <a:xfrm>
            <a:off x="0" y="0"/>
            <a:ext cx="17475300" cy="97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010359259" name="Google Shape;55;p11" descr="preencoded.png">
            <a:hlinkClick r:id="rId2"/>
          </p:cNvPr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5335729" y="9184640"/>
            <a:ext cx="2041604" cy="48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6298349" name="Google Shape;6;p1"/>
          <p:cNvSpPr txBox="1"/>
          <p:nvPr>
            <p:ph type="title"/>
          </p:nvPr>
        </p:nvSpPr>
        <p:spPr bwMode="auto">
          <a:xfrm>
            <a:off x="950105" y="687916"/>
            <a:ext cx="15574989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500" b="0" i="0" u="none" strike="noStrike" cap="none">
                <a:solidFill>
                  <a:srgbClr val="131313"/>
                </a:solidFill>
                <a:latin typeface="Trebuchet MS"/>
                <a:ea typeface="Trebuchet MS"/>
                <a:cs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561274135" name="Google Shape;7;p1"/>
          <p:cNvSpPr txBox="1"/>
          <p:nvPr>
            <p:ph type="body" idx="1"/>
          </p:nvPr>
        </p:nvSpPr>
        <p:spPr bwMode="auto">
          <a:xfrm>
            <a:off x="960659" y="2023171"/>
            <a:ext cx="7291070" cy="247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 u="none" strike="noStrike" cap="none">
                <a:solidFill>
                  <a:srgbClr val="082642"/>
                </a:solidFill>
                <a:latin typeface="Arial"/>
                <a:ea typeface="Arial"/>
                <a:cs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58807959" name="Google Shape;8;p1"/>
          <p:cNvSpPr txBox="1"/>
          <p:nvPr>
            <p:ph type="ftr" idx="11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64310191" name="Google Shape;9;p1"/>
          <p:cNvSpPr txBox="1"/>
          <p:nvPr>
            <p:ph type="dt" idx="10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608786823" name="Google Shape;10;p1"/>
          <p:cNvSpPr txBox="1"/>
          <p:nvPr>
            <p:ph type="sldNum" idx="12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9" Type="http://schemas.openxmlformats.org/officeDocument/2006/relationships/image" Target="../media/image20.jpg"/><Relationship Id="rId10" Type="http://schemas.openxmlformats.org/officeDocument/2006/relationships/image" Target="../media/image21.jpg"/><Relationship Id="rId11" Type="http://schemas.openxmlformats.org/officeDocument/2006/relationships/image" Target="../media/image22.jpg"/><Relationship Id="rId1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9458464" name="Google Shape;90;p20" descr="preencoded.png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2207139" y="2270790"/>
            <a:ext cx="4764193" cy="495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642384" name="Google Shape;91;p20"/>
          <p:cNvSpPr/>
          <p:nvPr/>
        </p:nvSpPr>
        <p:spPr bwMode="auto">
          <a:xfrm>
            <a:off x="7381125" y="730245"/>
            <a:ext cx="925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00"/>
              <a:buFont typeface="Heebo"/>
              <a:buNone/>
              <a:defRPr/>
            </a:pPr>
            <a:r>
              <a:rPr lang="en-US" sz="3400" b="1" i="0" u="none" strike="noStrike" cap="none">
                <a:solidFill>
                  <a:srgbClr val="4C4C4D"/>
                </a:solidFill>
                <a:latin typeface="Heebo"/>
                <a:ea typeface="Heebo"/>
                <a:cs typeface="Heebo"/>
              </a:rPr>
              <a:t>Bengal College of Engineering and Technology</a:t>
            </a:r>
            <a:endParaRPr sz="3400" b="1" i="0" u="none" strike="noStrike" cap="none"/>
          </a:p>
        </p:txBody>
      </p:sp>
      <p:sp>
        <p:nvSpPr>
          <p:cNvPr id="52368094" name="Google Shape;92;p20"/>
          <p:cNvSpPr/>
          <p:nvPr/>
        </p:nvSpPr>
        <p:spPr bwMode="auto">
          <a:xfrm>
            <a:off x="15249801" y="9059674"/>
            <a:ext cx="2225400" cy="69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/>
          </a:p>
        </p:txBody>
      </p:sp>
      <p:sp>
        <p:nvSpPr>
          <p:cNvPr id="1099999696" name="Google Shape;93;p20"/>
          <p:cNvSpPr txBox="1"/>
          <p:nvPr/>
        </p:nvSpPr>
        <p:spPr bwMode="auto">
          <a:xfrm>
            <a:off x="8734792" y="2201100"/>
            <a:ext cx="5905800" cy="178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50">
                <a:solidFill>
                  <a:srgbClr val="082642"/>
                </a:solidFill>
              </a:rPr>
              <a:t>Group NO :- 4</a:t>
            </a:r>
            <a:br>
              <a:rPr lang="en-US" sz="3050">
                <a:solidFill>
                  <a:srgbClr val="082642"/>
                </a:solidFill>
              </a:rPr>
            </a:br>
            <a:r>
              <a:rPr lang="en-US" sz="3050">
                <a:solidFill>
                  <a:srgbClr val="082642"/>
                </a:solidFill>
              </a:rPr>
              <a:t>4th year, 7th sem</a:t>
            </a:r>
            <a:br>
              <a:rPr lang="en-US" sz="3050">
                <a:solidFill>
                  <a:srgbClr val="082642"/>
                </a:solidFill>
              </a:rPr>
            </a:br>
            <a:r>
              <a:rPr lang="en-US" sz="3050">
                <a:solidFill>
                  <a:srgbClr val="082642"/>
                </a:solidFill>
              </a:rPr>
              <a:t>Branch : Information Technology</a:t>
            </a:r>
            <a:br>
              <a:rPr lang="en-US" sz="3050">
                <a:solidFill>
                  <a:srgbClr val="082642"/>
                </a:solidFill>
              </a:rPr>
            </a:br>
            <a:endParaRPr sz="3050">
              <a:solidFill>
                <a:srgbClr val="08264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50">
              <a:solidFill>
                <a:srgbClr val="082642"/>
              </a:solidFill>
            </a:endParaRPr>
          </a:p>
        </p:txBody>
      </p:sp>
      <p:graphicFrame>
        <p:nvGraphicFramePr>
          <p:cNvPr id="60693632" name="Google Shape;94;p20"/>
          <p:cNvGraphicFramePr>
            <a:graphicFrameLocks xmlns:a="http://schemas.openxmlformats.org/drawingml/2006/main"/>
          </p:cNvGraphicFramePr>
          <p:nvPr/>
        </p:nvGraphicFramePr>
        <p:xfrm rot="0">
          <a:off x="7968146" y="4318250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{190D1683-C0D5-4711-AA25-FD5E9732100B}</a:tableStyleId>
                <a:noFill/>
              </a:tblPr>
              <a:tblGrid>
                <a:gridCol w="4068025"/>
                <a:gridCol w="4068025"/>
              </a:tblGrid>
              <a:tr h="8653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Priyabrata Dey :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12500222110</a:t>
                      </a:r>
                      <a:br>
                        <a:rPr lang="en-US" sz="3050">
                          <a:solidFill>
                            <a:srgbClr val="082642"/>
                          </a:solidFill>
                        </a:rPr>
                      </a:b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5" marR="91425" marT="91425" marB="91425"/>
                </a:tc>
              </a:tr>
              <a:tr h="60405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Preetimoy Low :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12500222096</a:t>
                      </a:r>
                      <a:br>
                        <a:rPr lang="en-US" sz="3050">
                          <a:solidFill>
                            <a:srgbClr val="082642"/>
                          </a:solidFill>
                        </a:rPr>
                      </a:br>
                      <a:endParaRPr/>
                    </a:p>
                  </a:txBody>
                  <a:tcPr marL="91425" marR="91425" marT="91425" marB="91425"/>
                </a:tc>
              </a:tr>
              <a:tr h="60027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Nitish Ghosh :   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12500222097</a:t>
                      </a:r>
                      <a:br>
                        <a:rPr lang="en-US" sz="3050">
                          <a:solidFill>
                            <a:srgbClr val="082642"/>
                          </a:solidFill>
                        </a:rPr>
                      </a:br>
                      <a:endParaRPr/>
                    </a:p>
                  </a:txBody>
                  <a:tcPr marL="91425" marR="91425" marT="91425" marB="91425"/>
                </a:tc>
              </a:tr>
              <a:tr h="60027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Bikash Ch Kuiry :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en-US" sz="3050">
                          <a:solidFill>
                            <a:srgbClr val="082642"/>
                          </a:solidFill>
                        </a:rPr>
                        <a:t>12500222094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832013700" name="Google Shape;95;p20"/>
          <p:cNvSpPr txBox="1"/>
          <p:nvPr/>
        </p:nvSpPr>
        <p:spPr bwMode="auto">
          <a:xfrm>
            <a:off x="9262881" y="1414650"/>
            <a:ext cx="55170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3400" b="1">
                <a:solidFill>
                  <a:srgbClr val="666666"/>
                </a:solidFill>
              </a:rPr>
              <a:t>Title - Deepfake Detection</a:t>
            </a:r>
            <a:endParaRPr sz="3400" b="1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60635" name="Google Shape;215;p29"/>
          <p:cNvSpPr txBox="1"/>
          <p:nvPr>
            <p:ph type="title"/>
          </p:nvPr>
        </p:nvSpPr>
        <p:spPr bwMode="auto">
          <a:xfrm>
            <a:off x="1269250" y="370425"/>
            <a:ext cx="15902700" cy="1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19050" marR="5080" lvl="0" indent="-6985" algn="l" rtl="0">
              <a:lnSpc>
                <a:spcPct val="10879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212121"/>
                </a:solidFill>
                <a:latin typeface="Arial"/>
                <a:ea typeface="Arial"/>
                <a:cs typeface="Arial"/>
              </a:rPr>
              <a:t>System </a:t>
            </a:r>
            <a:r>
              <a:rPr lang="en-US" sz="4800" b="1">
                <a:solidFill>
                  <a:srgbClr val="1F1F1F"/>
                </a:solidFill>
                <a:latin typeface="Arial"/>
                <a:ea typeface="Arial"/>
                <a:cs typeface="Arial"/>
              </a:rPr>
              <a:t>Demonstration: </a:t>
            </a:r>
            <a:endParaRPr sz="4800" b="1">
              <a:solidFill>
                <a:srgbClr val="1F1F1F"/>
              </a:solidFill>
              <a:latin typeface="Arial"/>
              <a:ea typeface="Arial"/>
              <a:cs typeface="Arial"/>
            </a:endParaRPr>
          </a:p>
          <a:p>
            <a:pPr marL="19050" marR="5080" lvl="0" indent="-6985" algn="l" rtl="0">
              <a:lnSpc>
                <a:spcPct val="10879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</a:rPr>
              <a:t>Interface of the Tool build with gradio </a:t>
            </a:r>
            <a:endParaRPr sz="3600" b="1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366409679" name="Google Shape;216;p29" title="USER INTERFACE.png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1269250" y="2355700"/>
            <a:ext cx="10010798" cy="62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5201408" name="Google Shape;217;p29"/>
          <p:cNvSpPr txBox="1"/>
          <p:nvPr/>
        </p:nvSpPr>
        <p:spPr bwMode="auto">
          <a:xfrm>
            <a:off x="11579075" y="4256317"/>
            <a:ext cx="5430300" cy="24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pPr marL="12700" marR="5080" lvl="0" indent="4445" algn="l" rtl="0">
              <a:lnSpc>
                <a:spcPct val="862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>
                <a:latin typeface="Calibri"/>
                <a:ea typeface="Calibri"/>
                <a:cs typeface="Calibri"/>
              </a:rPr>
              <a:t>The front-end interface of the tool is built using Gradio, providing a clean, lightweight, and interactive web-based experience.</a:t>
            </a:r>
            <a:endParaRPr sz="36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0704279" name="Google Shape;222;p30"/>
          <p:cNvSpPr txBox="1"/>
          <p:nvPr>
            <p:ph type="title"/>
          </p:nvPr>
        </p:nvSpPr>
        <p:spPr bwMode="auto">
          <a:xfrm>
            <a:off x="1269250" y="370425"/>
            <a:ext cx="15902700" cy="155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19050" marR="5080" lvl="0" indent="-6985" algn="l" rtl="0">
              <a:lnSpc>
                <a:spcPct val="10879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550" b="1">
                <a:solidFill>
                  <a:srgbClr val="212121"/>
                </a:solidFill>
                <a:latin typeface="Arial"/>
                <a:ea typeface="Arial"/>
                <a:cs typeface="Arial"/>
              </a:rPr>
              <a:t>System </a:t>
            </a:r>
            <a:r>
              <a:rPr lang="en-US" sz="4550" b="1">
                <a:solidFill>
                  <a:srgbClr val="1F1F1F"/>
                </a:solidFill>
                <a:latin typeface="Arial"/>
                <a:ea typeface="Arial"/>
                <a:cs typeface="Arial"/>
              </a:rPr>
              <a:t>Demonstration: </a:t>
            </a:r>
            <a:endParaRPr sz="4550" b="1">
              <a:solidFill>
                <a:srgbClr val="1F1F1F"/>
              </a:solidFill>
              <a:latin typeface="Arial"/>
              <a:ea typeface="Arial"/>
              <a:cs typeface="Arial"/>
            </a:endParaRPr>
          </a:p>
          <a:p>
            <a:pPr marL="19050" marR="5080" lvl="0" indent="-6985" algn="l" rtl="0">
              <a:lnSpc>
                <a:spcPct val="10879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550" b="1">
                <a:solidFill>
                  <a:srgbClr val="212121"/>
                </a:solidFill>
                <a:latin typeface="Arial"/>
                <a:ea typeface="Arial"/>
                <a:cs typeface="Arial"/>
              </a:rPr>
              <a:t>Achieving »99% </a:t>
            </a:r>
            <a:r>
              <a:rPr lang="en-US" sz="4550" b="1">
                <a:solidFill>
                  <a:srgbClr val="1F1F1F"/>
                </a:solidFill>
                <a:latin typeface="Arial"/>
                <a:ea typeface="Arial"/>
                <a:cs typeface="Arial"/>
              </a:rPr>
              <a:t>Confidence </a:t>
            </a:r>
            <a:r>
              <a:rPr lang="en-US" sz="4550" b="1">
                <a:solidFill>
                  <a:srgbClr val="232323"/>
                </a:solidFill>
                <a:latin typeface="Arial"/>
                <a:ea typeface="Arial"/>
                <a:cs typeface="Arial"/>
              </a:rPr>
              <a:t>on </a:t>
            </a:r>
            <a:r>
              <a:rPr lang="en-US" sz="4550" b="1">
                <a:solidFill>
                  <a:srgbClr val="1F1F1F"/>
                </a:solidFill>
                <a:latin typeface="Arial"/>
                <a:ea typeface="Arial"/>
                <a:cs typeface="Arial"/>
              </a:rPr>
              <a:t>Modern </a:t>
            </a:r>
            <a:r>
              <a:rPr lang="en-US" sz="4550" b="1">
                <a:solidFill>
                  <a:srgbClr val="212121"/>
                </a:solidFill>
                <a:latin typeface="Arial"/>
                <a:ea typeface="Arial"/>
                <a:cs typeface="Arial"/>
              </a:rPr>
              <a:t>AI </a:t>
            </a:r>
            <a:r>
              <a:rPr lang="en-US" sz="4550" b="1">
                <a:solidFill>
                  <a:srgbClr val="1C1C1C"/>
                </a:solidFill>
                <a:latin typeface="Arial"/>
                <a:ea typeface="Arial"/>
                <a:cs typeface="Arial"/>
              </a:rPr>
              <a:t>Imagery</a:t>
            </a:r>
            <a:endParaRPr sz="4550" b="1">
              <a:latin typeface="Arial"/>
              <a:ea typeface="Arial"/>
              <a:cs typeface="Arial"/>
            </a:endParaRPr>
          </a:p>
        </p:txBody>
      </p:sp>
      <p:pic>
        <p:nvPicPr>
          <p:cNvPr id="302711339" name="Google Shape;223;p30" title="RESULT-FAKE.png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273950" y="2062300"/>
            <a:ext cx="8349650" cy="52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981317" name="Google Shape;224;p30" title="RESULT- REAL IMAGE.png"/>
          <p:cNvPicPr/>
          <p:nvPr/>
        </p:nvPicPr>
        <p:blipFill rotWithShape="1">
          <a:blip r:embed="rId4">
            <a:alphaModFix/>
          </a:blip>
          <a:stretch/>
        </p:blipFill>
        <p:spPr bwMode="auto">
          <a:xfrm>
            <a:off x="8879149" y="2098975"/>
            <a:ext cx="8349609" cy="5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8042353" name="Google Shape;229;p31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2362199" y="3860800"/>
            <a:ext cx="1866900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136269" name="Google Shape;230;p31"/>
          <p:cNvPicPr/>
          <p:nvPr/>
        </p:nvPicPr>
        <p:blipFill rotWithShape="1">
          <a:blip r:embed="rId4">
            <a:alphaModFix/>
          </a:blip>
          <a:srcRect l="0" t="0" r="0" b="0"/>
          <a:stretch/>
        </p:blipFill>
        <p:spPr bwMode="auto">
          <a:xfrm>
            <a:off x="7696200" y="3797300"/>
            <a:ext cx="20701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639578" name="Google Shape;231;p31"/>
          <p:cNvPicPr/>
          <p:nvPr/>
        </p:nvPicPr>
        <p:blipFill rotWithShape="1">
          <a:blip r:embed="rId5">
            <a:alphaModFix/>
          </a:blip>
          <a:srcRect l="0" t="0" r="0" b="0"/>
          <a:stretch/>
        </p:blipFill>
        <p:spPr bwMode="auto">
          <a:xfrm>
            <a:off x="13106400" y="3848100"/>
            <a:ext cx="20955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746667" name="Google Shape;232;p31"/>
          <p:cNvSpPr txBox="1"/>
          <p:nvPr>
            <p:ph type="title"/>
          </p:nvPr>
        </p:nvSpPr>
        <p:spPr bwMode="auto">
          <a:xfrm>
            <a:off x="720499" y="687924"/>
            <a:ext cx="16755059" cy="109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05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Key Engineering Learnings and iterations</a:t>
            </a:r>
            <a:endParaRPr sz="7050" b="1">
              <a:latin typeface="Calibri"/>
              <a:ea typeface="Calibri"/>
              <a:cs typeface="Calibri"/>
            </a:endParaRPr>
          </a:p>
        </p:txBody>
      </p:sp>
      <p:sp>
        <p:nvSpPr>
          <p:cNvPr id="96453117" name="Google Shape;233;p31"/>
          <p:cNvSpPr txBox="1"/>
          <p:nvPr/>
        </p:nvSpPr>
        <p:spPr bwMode="auto">
          <a:xfrm>
            <a:off x="16066465" y="9425364"/>
            <a:ext cx="12567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latin typeface="Calibri"/>
              <a:ea typeface="Calibri"/>
              <a:cs typeface="Calibri"/>
            </a:endParaRPr>
          </a:p>
        </p:txBody>
      </p:sp>
      <p:sp>
        <p:nvSpPr>
          <p:cNvPr id="759215734" name="Google Shape;234;p31"/>
          <p:cNvSpPr txBox="1"/>
          <p:nvPr/>
        </p:nvSpPr>
        <p:spPr bwMode="auto">
          <a:xfrm>
            <a:off x="944500" y="2497675"/>
            <a:ext cx="43797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16787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C2642"/>
                </a:solidFill>
                <a:latin typeface="Calibri"/>
                <a:ea typeface="Calibri"/>
                <a:cs typeface="Calibri"/>
              </a:rPr>
              <a:t>1. </a:t>
            </a:r>
            <a:r>
              <a:rPr lang="en-US" sz="3600" b="1">
                <a:solidFill>
                  <a:srgbClr val="0C233A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US" sz="3600" b="1">
                <a:solidFill>
                  <a:srgbClr val="082141"/>
                </a:solidFill>
                <a:latin typeface="Calibri"/>
                <a:ea typeface="Calibri"/>
                <a:cs typeface="Calibri"/>
              </a:rPr>
              <a:t>Necessity </a:t>
            </a:r>
            <a:r>
              <a:rPr lang="en-US" sz="3600" b="1">
                <a:solidFill>
                  <a:srgbClr val="08213B"/>
                </a:solidFill>
                <a:latin typeface="Calibri"/>
                <a:ea typeface="Calibri"/>
                <a:cs typeface="Calibri"/>
              </a:rPr>
              <a:t>of</a:t>
            </a:r>
            <a:endParaRPr sz="3600" b="1">
              <a:latin typeface="Calibri"/>
              <a:ea typeface="Calibri"/>
              <a:cs typeface="Calibri"/>
            </a:endParaRPr>
          </a:p>
          <a:p>
            <a:pPr marL="27940" lvl="0" indent="0" algn="l" rtl="0">
              <a:lnSpc>
                <a:spcPct val="11661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81D34"/>
                </a:solidFill>
                <a:latin typeface="Calibri"/>
                <a:ea typeface="Calibri"/>
                <a:cs typeface="Calibri"/>
              </a:rPr>
              <a:t>Specialization</a:t>
            </a:r>
            <a:endParaRPr sz="3600" b="1">
              <a:latin typeface="Calibri"/>
              <a:ea typeface="Calibri"/>
              <a:cs typeface="Calibri"/>
            </a:endParaRPr>
          </a:p>
        </p:txBody>
      </p:sp>
      <p:sp>
        <p:nvSpPr>
          <p:cNvPr id="2105390503" name="Google Shape;235;p31"/>
          <p:cNvSpPr txBox="1"/>
          <p:nvPr/>
        </p:nvSpPr>
        <p:spPr bwMode="auto">
          <a:xfrm>
            <a:off x="6302904" y="2392897"/>
            <a:ext cx="5308800" cy="1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475" rIns="0" bIns="0" anchor="t" anchorCtr="0">
            <a:spAutoFit/>
          </a:bodyPr>
          <a:lstStyle/>
          <a:p>
            <a:pPr marL="12700" marR="5080" lvl="0" indent="4445" algn="l" rtl="0">
              <a:lnSpc>
                <a:spcPct val="9861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82642"/>
                </a:solidFill>
                <a:latin typeface="Calibri"/>
                <a:ea typeface="Calibri"/>
                <a:cs typeface="Calibri"/>
              </a:rPr>
              <a:t>2. </a:t>
            </a:r>
            <a:r>
              <a:rPr lang="en-US" sz="3600" b="1">
                <a:solidFill>
                  <a:srgbClr val="052142"/>
                </a:solidFill>
                <a:latin typeface="Calibri"/>
                <a:ea typeface="Calibri"/>
                <a:cs typeface="Calibri"/>
              </a:rPr>
              <a:t>Managing </a:t>
            </a:r>
            <a:r>
              <a:rPr lang="en-US" sz="3600" b="1">
                <a:solidFill>
                  <a:srgbClr val="051C2F"/>
                </a:solidFill>
                <a:latin typeface="Calibri"/>
                <a:ea typeface="Calibri"/>
                <a:cs typeface="Calibri"/>
              </a:rPr>
              <a:t>Computational </a:t>
            </a:r>
            <a:r>
              <a:rPr lang="en-US" sz="3600" b="1">
                <a:solidFill>
                  <a:srgbClr val="0A2849"/>
                </a:solidFill>
                <a:latin typeface="Calibri"/>
                <a:ea typeface="Calibri"/>
                <a:cs typeface="Calibri"/>
              </a:rPr>
              <a:t>Resources</a:t>
            </a:r>
            <a:endParaRPr sz="3600" b="1">
              <a:latin typeface="Calibri"/>
              <a:ea typeface="Calibri"/>
              <a:cs typeface="Calibri"/>
            </a:endParaRPr>
          </a:p>
        </p:txBody>
      </p:sp>
      <p:sp>
        <p:nvSpPr>
          <p:cNvPr id="779760687" name="Google Shape;236;p31"/>
          <p:cNvSpPr txBox="1"/>
          <p:nvPr/>
        </p:nvSpPr>
        <p:spPr bwMode="auto">
          <a:xfrm>
            <a:off x="11824692" y="2323382"/>
            <a:ext cx="4379700" cy="1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475" rIns="0" bIns="0" anchor="t" anchorCtr="0">
            <a:spAutoFit/>
          </a:bodyPr>
          <a:lstStyle/>
          <a:p>
            <a:pPr marL="23495" marR="5080" lvl="0" indent="-11430" algn="l" rtl="0">
              <a:lnSpc>
                <a:spcPct val="9861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1C1C1C"/>
                </a:solidFill>
                <a:latin typeface="Calibri"/>
                <a:ea typeface="Calibri"/>
                <a:cs typeface="Calibri"/>
              </a:rPr>
              <a:t>Continuous Evolution in Detection Systems</a:t>
            </a:r>
            <a:endParaRPr sz="3600" b="1">
              <a:latin typeface="Calibri"/>
              <a:ea typeface="Calibri"/>
              <a:cs typeface="Calibri"/>
            </a:endParaRPr>
          </a:p>
        </p:txBody>
      </p:sp>
      <p:sp>
        <p:nvSpPr>
          <p:cNvPr id="361760317" name="Google Shape;237;p31"/>
          <p:cNvSpPr txBox="1"/>
          <p:nvPr/>
        </p:nvSpPr>
        <p:spPr bwMode="auto">
          <a:xfrm>
            <a:off x="962185" y="5749219"/>
            <a:ext cx="46590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75" rIns="0" bIns="0" anchor="t" anchorCtr="0">
            <a:spAutoFit/>
          </a:bodyPr>
          <a:lstStyle/>
          <a:p>
            <a:pPr marL="12700" marR="5080" lvl="0" indent="4445" algn="l" rtl="0">
              <a:lnSpc>
                <a:spcPct val="862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Generic deepfake models produced false negatives on modern AI images. Switching to a diffusion-trained model (Organika/sdxl-detector) resolved this, reinforcing that the right tool matters.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1597414054" name="Google Shape;238;p31"/>
          <p:cNvSpPr txBox="1"/>
          <p:nvPr/>
        </p:nvSpPr>
        <p:spPr bwMode="auto">
          <a:xfrm>
            <a:off x="6397566" y="5749219"/>
            <a:ext cx="4576500" cy="28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12700" marR="154940" lvl="0" indent="5079" algn="l" rtl="0">
              <a:lnSpc>
                <a:spcPct val="86800"/>
              </a:lnSpc>
              <a:spcBef>
                <a:spcPts val="1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Simultaneous</a:t>
            </a:r>
            <a:r>
              <a:rPr lang="en-US" sz="3000">
                <a:latin typeface="Calibri"/>
                <a:ea typeface="Calibri"/>
                <a:cs typeface="Calibri"/>
              </a:rPr>
              <a:t> </a:t>
            </a:r>
            <a:r>
              <a:rPr lang="en-US" sz="3000">
                <a:latin typeface="Calibri"/>
                <a:ea typeface="Calibri"/>
                <a:cs typeface="Calibri"/>
              </a:rPr>
              <a:t>Vision Transformer models demand heavy resources, making cloud-based GPUs (Google Colab) more practical than local deployment.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1355717714" name="Google Shape;239;p31"/>
          <p:cNvSpPr txBox="1"/>
          <p:nvPr/>
        </p:nvSpPr>
        <p:spPr bwMode="auto">
          <a:xfrm>
            <a:off x="11814350" y="5749235"/>
            <a:ext cx="46665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spAutoFit/>
          </a:bodyPr>
          <a:lstStyle/>
          <a:p>
            <a:pPr marL="19050" marR="5080" lvl="0" indent="-6985" algn="l" rtl="0">
              <a:lnSpc>
                <a:spcPct val="865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The project highlights that an effective detection system cannot be static and must be designed for continuous evolution.</a:t>
            </a:r>
            <a:endParaRPr sz="30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9353694" name="Google Shape;244;p32"/>
          <p:cNvSpPr txBox="1"/>
          <p:nvPr/>
        </p:nvSpPr>
        <p:spPr bwMode="auto">
          <a:xfrm>
            <a:off x="16066465" y="9425364"/>
            <a:ext cx="12567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latin typeface="Calibri"/>
              <a:ea typeface="Calibri"/>
              <a:cs typeface="Calibri"/>
            </a:endParaRPr>
          </a:p>
        </p:txBody>
      </p:sp>
      <p:sp>
        <p:nvSpPr>
          <p:cNvPr id="739524359" name="Google Shape;245;p32"/>
          <p:cNvSpPr txBox="1"/>
          <p:nvPr>
            <p:ph type="title"/>
          </p:nvPr>
        </p:nvSpPr>
        <p:spPr bwMode="auto">
          <a:xfrm>
            <a:off x="950105" y="687916"/>
            <a:ext cx="15575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825" rIns="0" bIns="0" anchor="t" anchorCtr="0">
            <a:spAutoFit/>
          </a:bodyPr>
          <a:lstStyle/>
          <a:p>
            <a:pPr marL="177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latin typeface="Calibri"/>
                <a:ea typeface="Calibri"/>
                <a:cs typeface="Calibri"/>
              </a:rPr>
              <a:t>Project Execution </a:t>
            </a:r>
            <a:r>
              <a:rPr lang="en-US" b="1">
                <a:solidFill>
                  <a:srgbClr val="1A1A1A"/>
                </a:solidFill>
                <a:latin typeface="Calibri"/>
                <a:ea typeface="Calibri"/>
                <a:cs typeface="Calibri"/>
              </a:rPr>
              <a:t>and Team </a:t>
            </a:r>
            <a:r>
              <a:rPr lang="en-US" b="1">
                <a:latin typeface="Calibri"/>
                <a:ea typeface="Calibri"/>
                <a:cs typeface="Calibri"/>
              </a:rPr>
              <a:t>Roles</a:t>
            </a:r>
            <a:endParaRPr b="1">
              <a:latin typeface="Calibri"/>
              <a:ea typeface="Calibri"/>
              <a:cs typeface="Calibri"/>
            </a:endParaRPr>
          </a:p>
        </p:txBody>
      </p:sp>
      <p:sp>
        <p:nvSpPr>
          <p:cNvPr id="51531676" name="Google Shape;246;p32"/>
          <p:cNvSpPr txBox="1"/>
          <p:nvPr/>
        </p:nvSpPr>
        <p:spPr bwMode="auto">
          <a:xfrm>
            <a:off x="971000" y="2758725"/>
            <a:ext cx="36798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50">
                <a:solidFill>
                  <a:srgbClr val="242424"/>
                </a:solidFill>
                <a:latin typeface="Calibri"/>
                <a:ea typeface="Calibri"/>
                <a:cs typeface="Calibri"/>
              </a:rPr>
              <a:t>Nitish </a:t>
            </a:r>
            <a:r>
              <a:rPr lang="en-US" sz="3450">
                <a:solidFill>
                  <a:srgbClr val="232323"/>
                </a:solidFill>
                <a:latin typeface="Calibri"/>
                <a:ea typeface="Calibri"/>
                <a:cs typeface="Calibri"/>
              </a:rPr>
              <a:t>Ghosh</a:t>
            </a:r>
            <a:endParaRPr sz="3450">
              <a:latin typeface="Calibri"/>
              <a:ea typeface="Calibri"/>
              <a:cs typeface="Calibri"/>
            </a:endParaRPr>
          </a:p>
        </p:txBody>
      </p:sp>
      <p:sp>
        <p:nvSpPr>
          <p:cNvPr id="490914681" name="Google Shape;247;p32"/>
          <p:cNvSpPr txBox="1"/>
          <p:nvPr/>
        </p:nvSpPr>
        <p:spPr bwMode="auto">
          <a:xfrm>
            <a:off x="971000" y="2145950"/>
            <a:ext cx="8254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52D52"/>
                </a:solidFill>
                <a:latin typeface="Calibri"/>
                <a:ea typeface="Calibri"/>
                <a:cs typeface="Calibri"/>
              </a:rPr>
              <a:t>Research </a:t>
            </a:r>
            <a:r>
              <a:rPr lang="en-US" sz="3600" b="1">
                <a:solidFill>
                  <a:srgbClr val="052646"/>
                </a:solidFill>
                <a:latin typeface="Calibri"/>
                <a:ea typeface="Calibri"/>
                <a:cs typeface="Calibri"/>
              </a:rPr>
              <a:t>and </a:t>
            </a:r>
            <a:r>
              <a:rPr lang="en-US" sz="3600" b="1">
                <a:solidFill>
                  <a:srgbClr val="082A50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3600" b="1">
                <a:solidFill>
                  <a:srgbClr val="072849"/>
                </a:solidFill>
                <a:latin typeface="Calibri"/>
                <a:ea typeface="Calibri"/>
                <a:cs typeface="Calibri"/>
              </a:rPr>
              <a:t>Determination</a:t>
            </a:r>
            <a:endParaRPr sz="3600" b="1">
              <a:latin typeface="Calibri"/>
              <a:ea typeface="Calibri"/>
              <a:cs typeface="Calibri"/>
            </a:endParaRPr>
          </a:p>
        </p:txBody>
      </p:sp>
      <p:sp>
        <p:nvSpPr>
          <p:cNvPr id="1006502802" name="Google Shape;248;p32"/>
          <p:cNvSpPr txBox="1"/>
          <p:nvPr/>
        </p:nvSpPr>
        <p:spPr bwMode="auto">
          <a:xfrm>
            <a:off x="971001" y="7314417"/>
            <a:ext cx="64935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4603" lvl="0" indent="0" algn="l" rtl="0">
              <a:lnSpc>
                <a:spcPct val="11301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150" b="1">
                <a:solidFill>
                  <a:srgbClr val="0F2D4D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 sz="3600" b="1">
                <a:solidFill>
                  <a:srgbClr val="0F2D4D"/>
                </a:solidFill>
                <a:latin typeface="Calibri"/>
                <a:ea typeface="Calibri"/>
                <a:cs typeface="Calibri"/>
              </a:rPr>
              <a:t>esting </a:t>
            </a:r>
            <a:r>
              <a:rPr lang="en-US" sz="3600" b="1">
                <a:solidFill>
                  <a:srgbClr val="082844"/>
                </a:solidFill>
                <a:latin typeface="Calibri"/>
                <a:ea typeface="Calibri"/>
                <a:cs typeface="Calibri"/>
              </a:rPr>
              <a:t>and </a:t>
            </a:r>
            <a:r>
              <a:rPr lang="en-US" sz="3600" b="1">
                <a:solidFill>
                  <a:srgbClr val="052849"/>
                </a:solidFill>
                <a:latin typeface="Calibri"/>
                <a:ea typeface="Calibri"/>
                <a:cs typeface="Calibri"/>
              </a:rPr>
              <a:t>Validation</a:t>
            </a:r>
            <a:endParaRPr sz="3450" b="1">
              <a:latin typeface="Calibri"/>
              <a:ea typeface="Calibri"/>
              <a:cs typeface="Calibri"/>
            </a:endParaRPr>
          </a:p>
        </p:txBody>
      </p:sp>
      <p:sp>
        <p:nvSpPr>
          <p:cNvPr id="458051813" name="Google Shape;249;p32"/>
          <p:cNvSpPr txBox="1"/>
          <p:nvPr/>
        </p:nvSpPr>
        <p:spPr bwMode="auto">
          <a:xfrm>
            <a:off x="8336050" y="2110094"/>
            <a:ext cx="85347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2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Led the research phase, including the critical analysis and </a:t>
            </a:r>
            <a:r>
              <a:rPr lang="en-US" sz="3000">
                <a:latin typeface="Calibri"/>
                <a:ea typeface="Calibri"/>
                <a:cs typeface="Calibri"/>
              </a:rPr>
              <a:t>selection of the two distinct Vision Transformer architectures to form the core of the ensemble.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1090645630" name="Google Shape;250;p32"/>
          <p:cNvSpPr txBox="1"/>
          <p:nvPr/>
        </p:nvSpPr>
        <p:spPr bwMode="auto">
          <a:xfrm>
            <a:off x="8429100" y="4243541"/>
            <a:ext cx="85347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1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Drove the core project implementation. Their work focused on</a:t>
            </a:r>
            <a:endParaRPr sz="3000">
              <a:latin typeface="Calibri"/>
              <a:ea typeface="Calibri"/>
              <a:cs typeface="Calibri"/>
            </a:endParaRPr>
          </a:p>
          <a:p>
            <a:pPr marL="21590" lvl="0" indent="0" algn="l" rtl="0">
              <a:lnSpc>
                <a:spcPct val="872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integrating the models, codin: work focused on integrating the</a:t>
            </a:r>
            <a:endParaRPr sz="3000">
              <a:latin typeface="Calibri"/>
              <a:ea typeface="Calibri"/>
              <a:cs typeface="Calibri"/>
            </a:endParaRPr>
          </a:p>
          <a:p>
            <a:pPr marL="21590" marR="5080" lvl="0" indent="-9525" algn="l" rtl="0">
              <a:lnSpc>
                <a:spcPct val="72700"/>
              </a:lnSpc>
              <a:spcBef>
                <a:spcPts val="45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models, coding the ensemble logic, and building the Gradio user interface for deployment.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493173938" name="Google Shape;251;p32"/>
          <p:cNvSpPr txBox="1"/>
          <p:nvPr/>
        </p:nvSpPr>
        <p:spPr bwMode="auto">
          <a:xfrm>
            <a:off x="8476508" y="7256628"/>
            <a:ext cx="7829399" cy="17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75" rIns="0" bIns="0" anchor="t" anchorCtr="0">
            <a:spAutoFit/>
          </a:bodyPr>
          <a:lstStyle/>
          <a:p>
            <a:pPr marL="19685" marR="5080" lvl="0" indent="24130" algn="l" rtl="0">
              <a:lnSpc>
                <a:spcPct val="88400"/>
              </a:lnSpc>
              <a:spcBef>
                <a:spcPts val="705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Managed the crucial testing and validation phase, sourcing diverse real-world and synthetic image datasets to rigorously evaluate the system's performance and identify potential weaknesses.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46814700" name="Google Shape;252;p32"/>
          <p:cNvSpPr txBox="1"/>
          <p:nvPr/>
        </p:nvSpPr>
        <p:spPr bwMode="auto">
          <a:xfrm>
            <a:off x="961253" y="4675850"/>
            <a:ext cx="70131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3600" b="1">
                <a:solidFill>
                  <a:srgbClr val="052D52"/>
                </a:solidFill>
                <a:latin typeface="Calibri"/>
                <a:ea typeface="Calibri"/>
                <a:cs typeface="Calibri"/>
              </a:rPr>
              <a:t>Implementation and Execution</a:t>
            </a:r>
            <a:endParaRPr sz="3600" b="1">
              <a:solidFill>
                <a:srgbClr val="052D5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41697154" name="Google Shape;253;p32"/>
          <p:cNvSpPr txBox="1"/>
          <p:nvPr/>
        </p:nvSpPr>
        <p:spPr bwMode="auto">
          <a:xfrm>
            <a:off x="971000" y="5182842"/>
            <a:ext cx="67254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50">
                <a:solidFill>
                  <a:srgbClr val="242424"/>
                </a:solidFill>
                <a:latin typeface="Calibri"/>
                <a:ea typeface="Calibri"/>
                <a:cs typeface="Calibri"/>
              </a:rPr>
              <a:t>Priyabrata Dey &amp; Preetimoy Low</a:t>
            </a:r>
            <a:endParaRPr sz="3450">
              <a:solidFill>
                <a:srgbClr val="2424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48638271" name="Google Shape;254;p32"/>
          <p:cNvSpPr txBox="1"/>
          <p:nvPr/>
        </p:nvSpPr>
        <p:spPr bwMode="auto">
          <a:xfrm>
            <a:off x="950100" y="7834369"/>
            <a:ext cx="5977200" cy="7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en-US" sz="3450">
                <a:solidFill>
                  <a:srgbClr val="242424"/>
                </a:solidFill>
                <a:latin typeface="Calibri"/>
                <a:ea typeface="Calibri"/>
                <a:cs typeface="Calibri"/>
              </a:rPr>
              <a:t>Bikash Chandra Kuiry</a:t>
            </a:r>
            <a:endParaRPr sz="3050">
              <a:solidFill>
                <a:srgbClr val="082642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88852" name="Google Shape;259;p33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8923975" y="2581779"/>
            <a:ext cx="509900" cy="70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302173" name="Google Shape;260;p33"/>
          <p:cNvSpPr txBox="1"/>
          <p:nvPr>
            <p:ph type="title"/>
          </p:nvPr>
        </p:nvSpPr>
        <p:spPr bwMode="auto">
          <a:xfrm>
            <a:off x="722050" y="510149"/>
            <a:ext cx="16031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Conclusion </a:t>
            </a:r>
            <a:r>
              <a:rPr lang="en-US" sz="4800" b="1">
                <a:solidFill>
                  <a:srgbClr val="242424"/>
                </a:solidFill>
                <a:latin typeface="Calibri"/>
                <a:ea typeface="Calibri"/>
                <a:cs typeface="Calibri"/>
              </a:rPr>
              <a:t>and </a:t>
            </a:r>
            <a:r>
              <a:rPr lang="en-US" sz="4800" b="1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Strategic </a:t>
            </a:r>
            <a:r>
              <a:rPr lang="en-US" sz="4800" b="1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Roadmap</a:t>
            </a:r>
            <a:endParaRPr sz="4800" b="1">
              <a:latin typeface="Calibri"/>
              <a:ea typeface="Calibri"/>
              <a:cs typeface="Calibri"/>
            </a:endParaRPr>
          </a:p>
        </p:txBody>
      </p:sp>
      <p:sp>
        <p:nvSpPr>
          <p:cNvPr id="1549458673" name="Google Shape;261;p33"/>
          <p:cNvSpPr txBox="1"/>
          <p:nvPr/>
        </p:nvSpPr>
        <p:spPr bwMode="auto">
          <a:xfrm>
            <a:off x="722050" y="2669123"/>
            <a:ext cx="74280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marR="5080" lvl="0" indent="0" algn="just" rtl="0">
              <a:lnSpc>
                <a:spcPct val="97100"/>
              </a:lnSpc>
              <a:spcBef>
                <a:spcPts val="258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We have successfully engineered and validated a robust, multi-model deepfake detection prototype. By leveraging the complementary strengths of specialised Vision</a:t>
            </a:r>
            <a:endParaRPr sz="2700">
              <a:latin typeface="Calibri"/>
              <a:ea typeface="Calibri"/>
              <a:cs typeface="Calibri"/>
            </a:endParaRPr>
          </a:p>
          <a:p>
            <a:pPr marL="24130" marR="271145" lvl="0" indent="-1015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Transformers within an ensemble architecture, our system effectively identifies both traditional face manipulations and imagery from modern generative AI.</a:t>
            </a:r>
            <a:endParaRPr sz="2700">
              <a:latin typeface="Calibri"/>
              <a:ea typeface="Calibri"/>
              <a:cs typeface="Calibri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endParaRPr sz="2700">
              <a:latin typeface="Calibri"/>
              <a:ea typeface="Calibri"/>
              <a:cs typeface="Calibri"/>
            </a:endParaRPr>
          </a:p>
        </p:txBody>
      </p:sp>
      <p:sp>
        <p:nvSpPr>
          <p:cNvPr id="1606418754" name="Google Shape;262;p33"/>
          <p:cNvSpPr txBox="1"/>
          <p:nvPr/>
        </p:nvSpPr>
        <p:spPr bwMode="auto">
          <a:xfrm>
            <a:off x="9571825" y="2230775"/>
            <a:ext cx="7428000" cy="7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25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130"/>
              </a:spcBef>
              <a:spcAft>
                <a:spcPts val="0"/>
              </a:spcAft>
              <a:buNone/>
              <a:defRPr/>
            </a:pPr>
            <a:r>
              <a:rPr lang="en-US" sz="2700" b="1">
                <a:solidFill>
                  <a:srgbClr val="111111"/>
                </a:solidFill>
                <a:latin typeface="Calibri"/>
                <a:ea typeface="Calibri"/>
                <a:cs typeface="Calibri"/>
              </a:rPr>
              <a:t>Scope</a:t>
            </a:r>
            <a:r>
              <a:rPr lang="en-US" sz="2700" b="1">
                <a:solidFill>
                  <a:srgbClr val="111111"/>
                </a:solidFill>
                <a:latin typeface="Calibri"/>
                <a:ea typeface="Calibri"/>
                <a:cs typeface="Calibri"/>
              </a:rPr>
              <a:t> 1</a:t>
            </a:r>
            <a:endParaRPr sz="2700" b="1">
              <a:latin typeface="Calibri"/>
              <a:ea typeface="Calibri"/>
              <a:cs typeface="Calibri"/>
            </a:endParaRPr>
          </a:p>
          <a:p>
            <a:pPr marL="0" marR="622935" lvl="0" indent="0" algn="l" rtl="0">
              <a:lnSpc>
                <a:spcPct val="103702"/>
              </a:lnSpc>
              <a:spcBef>
                <a:spcPts val="52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Extend the system's functionality to process video files by analysing streams frame-by-frame.</a:t>
            </a:r>
            <a:endParaRPr sz="2700">
              <a:latin typeface="Calibri"/>
              <a:ea typeface="Calibri"/>
              <a:cs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  <a:defRPr/>
            </a:pPr>
            <a:endParaRPr sz="2700">
              <a:latin typeface="Calibri"/>
              <a:ea typeface="Calibri"/>
              <a:cs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00" b="1">
                <a:solidFill>
                  <a:srgbClr val="131313"/>
                </a:solidFill>
                <a:latin typeface="Calibri"/>
                <a:ea typeface="Calibri"/>
                <a:cs typeface="Calibri"/>
              </a:rPr>
              <a:t>Scope</a:t>
            </a:r>
            <a:r>
              <a:rPr lang="en-US" sz="2700" b="1">
                <a:solidFill>
                  <a:srgbClr val="13131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700" b="1">
                <a:solidFill>
                  <a:srgbClr val="1A1A1A"/>
                </a:solidFill>
                <a:latin typeface="Calibri"/>
                <a:ea typeface="Calibri"/>
                <a:cs typeface="Calibri"/>
              </a:rPr>
              <a:t>2</a:t>
            </a:r>
            <a:endParaRPr sz="2700" b="1">
              <a:latin typeface="Calibri"/>
              <a:ea typeface="Calibri"/>
              <a:cs typeface="Calibri"/>
            </a:endParaRPr>
          </a:p>
          <a:p>
            <a:pPr marL="0" marR="5080" lvl="0" indent="0" algn="l" rtl="0">
              <a:lnSpc>
                <a:spcPct val="113999"/>
              </a:lnSpc>
              <a:spcBef>
                <a:spcPts val="48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Develop the tool into a scalable API, enabling integration with social media platforms or content moderation workflows for automated content flagging.</a:t>
            </a:r>
            <a:endParaRPr sz="2700">
              <a:latin typeface="Calibri"/>
              <a:ea typeface="Calibri"/>
              <a:cs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  <a:defRPr/>
            </a:pPr>
            <a:endParaRPr sz="2700">
              <a:latin typeface="Calibri"/>
              <a:ea typeface="Calibri"/>
              <a:cs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00" b="1">
                <a:solidFill>
                  <a:srgbClr val="0F0F0F"/>
                </a:solidFill>
                <a:latin typeface="Calibri"/>
                <a:ea typeface="Calibri"/>
                <a:cs typeface="Calibri"/>
              </a:rPr>
              <a:t>Scope </a:t>
            </a:r>
            <a:r>
              <a:rPr lang="en-US" sz="2700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3</a:t>
            </a:r>
            <a:endParaRPr sz="2700" b="1">
              <a:latin typeface="Calibri"/>
              <a:ea typeface="Calibri"/>
              <a:cs typeface="Calibri"/>
            </a:endParaRPr>
          </a:p>
          <a:p>
            <a:pPr marL="0" marR="558800" lvl="0" indent="0" algn="l" rtl="0">
              <a:lnSpc>
                <a:spcPct val="97500"/>
              </a:lnSpc>
              <a:spcBef>
                <a:spcPts val="42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Establish</a:t>
            </a:r>
            <a:r>
              <a:rPr lang="en-US" sz="2700">
                <a:latin typeface="Calibri"/>
                <a:ea typeface="Calibri"/>
                <a:cs typeface="Calibri"/>
              </a:rPr>
              <a:t> an automated pipeline to fine-tune and update the underlying detection models as new generative techniques emerge, ensuring long-term relevance in the ongoing ’arms race'.</a:t>
            </a:r>
            <a:endParaRPr sz="2700">
              <a:latin typeface="Calibri"/>
              <a:ea typeface="Calibri"/>
              <a:cs typeface="Calibri"/>
            </a:endParaRPr>
          </a:p>
        </p:txBody>
      </p:sp>
      <p:sp>
        <p:nvSpPr>
          <p:cNvPr id="1810860511" name="Google Shape;263;p33"/>
          <p:cNvSpPr txBox="1"/>
          <p:nvPr/>
        </p:nvSpPr>
        <p:spPr bwMode="auto">
          <a:xfrm>
            <a:off x="16109162" y="9404702"/>
            <a:ext cx="122159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591025" name="Google Shape;264;p33"/>
          <p:cNvSpPr txBox="1"/>
          <p:nvPr/>
        </p:nvSpPr>
        <p:spPr bwMode="auto">
          <a:xfrm>
            <a:off x="8715675" y="1746850"/>
            <a:ext cx="75759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en-US" sz="3600" b="1">
                <a:solidFill>
                  <a:srgbClr val="05263F"/>
                </a:solidFill>
                <a:latin typeface="Calibri"/>
                <a:ea typeface="Calibri"/>
                <a:cs typeface="Calibri"/>
              </a:rPr>
              <a:t>Future </a:t>
            </a:r>
            <a:r>
              <a:rPr lang="en-US" sz="3600" b="1">
                <a:solidFill>
                  <a:srgbClr val="082B49"/>
                </a:solidFill>
                <a:latin typeface="Calibri"/>
                <a:ea typeface="Calibri"/>
                <a:cs typeface="Calibri"/>
              </a:rPr>
              <a:t>Scope of Improvement</a:t>
            </a:r>
            <a:endParaRPr sz="3600" b="1">
              <a:solidFill>
                <a:srgbClr val="08264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99320953" name="Google Shape;265;p33"/>
          <p:cNvSpPr txBox="1"/>
          <p:nvPr/>
        </p:nvSpPr>
        <p:spPr bwMode="auto">
          <a:xfrm>
            <a:off x="574038" y="1737076"/>
            <a:ext cx="75759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en-US" sz="3600" b="1">
                <a:solidFill>
                  <a:srgbClr val="0C2A46"/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3600" b="1">
                <a:solidFill>
                  <a:srgbClr val="0C2D4D"/>
                </a:solidFill>
                <a:latin typeface="Calibri"/>
                <a:ea typeface="Calibri"/>
                <a:cs typeface="Calibri"/>
              </a:rPr>
              <a:t>Conclusion</a:t>
            </a:r>
            <a:endParaRPr sz="3600" b="1">
              <a:solidFill>
                <a:srgbClr val="082642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018904" name="Google Shape;100;p21"/>
          <p:cNvSpPr txBox="1"/>
          <p:nvPr/>
        </p:nvSpPr>
        <p:spPr bwMode="auto">
          <a:xfrm>
            <a:off x="16107384" y="9455853"/>
            <a:ext cx="1232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00">
              <a:latin typeface="Arial"/>
              <a:ea typeface="Arial"/>
              <a:cs typeface="Arial"/>
            </a:endParaRPr>
          </a:p>
        </p:txBody>
      </p:sp>
      <p:pic>
        <p:nvPicPr>
          <p:cNvPr id="1824718669" name="Google Shape;101;p21" descr="preencoded.png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0972800" y="0"/>
            <a:ext cx="6502399" cy="97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598077" name="Google Shape;102;p21"/>
          <p:cNvSpPr txBox="1"/>
          <p:nvPr/>
        </p:nvSpPr>
        <p:spPr bwMode="auto">
          <a:xfrm>
            <a:off x="779756" y="2695547"/>
            <a:ext cx="85614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6675" rIns="0" bIns="0" anchor="t" anchorCtr="0">
            <a:spAutoFit/>
          </a:bodyPr>
          <a:lstStyle/>
          <a:p>
            <a:pPr marL="247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100" b="1">
                <a:solidFill>
                  <a:srgbClr val="07182D"/>
                </a:solidFill>
                <a:latin typeface="Calibri"/>
                <a:ea typeface="Calibri"/>
                <a:cs typeface="Calibri"/>
              </a:rPr>
              <a:t>What is DeepFake ?</a:t>
            </a:r>
            <a:endParaRPr sz="5100">
              <a:latin typeface="Calibri"/>
              <a:ea typeface="Calibri"/>
              <a:cs typeface="Calibri"/>
            </a:endParaRPr>
          </a:p>
        </p:txBody>
      </p:sp>
      <p:sp>
        <p:nvSpPr>
          <p:cNvPr id="570687006" name="Google Shape;103;p21"/>
          <p:cNvSpPr txBox="1"/>
          <p:nvPr/>
        </p:nvSpPr>
        <p:spPr bwMode="auto">
          <a:xfrm>
            <a:off x="780100" y="3946471"/>
            <a:ext cx="96036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12700" marR="5080" lvl="0" indent="7620" algn="just" rtl="0">
              <a:lnSpc>
                <a:spcPct val="859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>
                <a:latin typeface="Calibri"/>
                <a:ea typeface="Calibri"/>
                <a:cs typeface="Calibri"/>
              </a:rPr>
              <a:t>Deepfake refers to synthetic media generated using advanced artificial intelligence techniques that convincingly manipulate or entirely fabricate visual or audio content, making it appear authentic while misrepresenting reality.</a:t>
            </a:r>
            <a:endParaRPr sz="36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6862276" name="Google Shape;109;p22"/>
          <p:cNvSpPr/>
          <p:nvPr/>
        </p:nvSpPr>
        <p:spPr bwMode="auto">
          <a:xfrm>
            <a:off x="264425" y="426075"/>
            <a:ext cx="13154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600"/>
              <a:buFont typeface="Kanit"/>
              <a:buNone/>
              <a:defRPr/>
            </a:pPr>
            <a:r>
              <a:rPr lang="en-US" sz="4800" b="1">
                <a:solidFill>
                  <a:srgbClr val="272D45"/>
                </a:solidFill>
                <a:latin typeface="Calibri"/>
                <a:ea typeface="Calibri"/>
                <a:cs typeface="Calibri"/>
              </a:rPr>
              <a:t>Synthetic Media and the Crisis of Authenticity</a:t>
            </a:r>
            <a:endParaRPr sz="4800" b="1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1312686690" name="Google Shape;110;p22"/>
          <p:cNvSpPr/>
          <p:nvPr/>
        </p:nvSpPr>
        <p:spPr bwMode="auto">
          <a:xfrm>
            <a:off x="7376901" y="2632428"/>
            <a:ext cx="9274800" cy="1399500"/>
          </a:xfrm>
          <a:prstGeom prst="roundRect">
            <a:avLst>
              <a:gd name="adj" fmla="val 9292"/>
            </a:avLst>
          </a:prstGeom>
          <a:solidFill>
            <a:srgbClr val="FFFFFF"/>
          </a:solidFill>
          <a:ln w="272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6823498" name="Google Shape;111;p22"/>
          <p:cNvSpPr/>
          <p:nvPr/>
        </p:nvSpPr>
        <p:spPr bwMode="auto">
          <a:xfrm>
            <a:off x="7349596" y="2632428"/>
            <a:ext cx="109200" cy="1399500"/>
          </a:xfrm>
          <a:prstGeom prst="roundRect">
            <a:avLst>
              <a:gd name="adj" fmla="val 90501"/>
            </a:avLst>
          </a:prstGeom>
          <a:solidFill>
            <a:srgbClr val="437066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97551288" name="Google Shape;112;p22"/>
          <p:cNvSpPr/>
          <p:nvPr/>
        </p:nvSpPr>
        <p:spPr bwMode="auto">
          <a:xfrm>
            <a:off x="7721342" y="2892919"/>
            <a:ext cx="2941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300"/>
              <a:buFont typeface="Kanit"/>
              <a:buNone/>
              <a:defRPr/>
            </a:pPr>
            <a:r>
              <a:rPr lang="en-US" sz="3000" b="1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The Problem</a:t>
            </a:r>
            <a:endParaRPr sz="3000" b="1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573960077" name="Google Shape;113;p22"/>
          <p:cNvSpPr/>
          <p:nvPr/>
        </p:nvSpPr>
        <p:spPr bwMode="auto">
          <a:xfrm>
            <a:off x="7721342" y="3397815"/>
            <a:ext cx="8667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Martel Sans"/>
              <a:buNone/>
              <a:defRPr/>
            </a:pPr>
            <a:r>
              <a:rPr lang="en-US" sz="2300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Deepfake technology and Generative AI are now widely accessible.</a:t>
            </a:r>
            <a:endParaRPr sz="2300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118099221" name="Google Shape;114;p22"/>
          <p:cNvSpPr/>
          <p:nvPr/>
        </p:nvSpPr>
        <p:spPr bwMode="auto">
          <a:xfrm>
            <a:off x="7376901" y="4265365"/>
            <a:ext cx="9274800" cy="1399500"/>
          </a:xfrm>
          <a:prstGeom prst="roundRect">
            <a:avLst>
              <a:gd name="adj" fmla="val 9292"/>
            </a:avLst>
          </a:prstGeom>
          <a:solidFill>
            <a:srgbClr val="FFFFFF"/>
          </a:solidFill>
          <a:ln w="272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61082997" name="Google Shape;115;p22"/>
          <p:cNvSpPr/>
          <p:nvPr/>
        </p:nvSpPr>
        <p:spPr bwMode="auto">
          <a:xfrm>
            <a:off x="7349596" y="4265365"/>
            <a:ext cx="109200" cy="1399500"/>
          </a:xfrm>
          <a:prstGeom prst="roundRect">
            <a:avLst>
              <a:gd name="adj" fmla="val 90501"/>
            </a:avLst>
          </a:prstGeom>
          <a:solidFill>
            <a:srgbClr val="437066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1912188" name="Google Shape;116;p22"/>
          <p:cNvSpPr/>
          <p:nvPr/>
        </p:nvSpPr>
        <p:spPr bwMode="auto">
          <a:xfrm>
            <a:off x="7721342" y="4525857"/>
            <a:ext cx="2941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300"/>
              <a:buFont typeface="Kanit"/>
              <a:buNone/>
              <a:defRPr/>
            </a:pPr>
            <a:r>
              <a:rPr lang="en-US" sz="3000" b="1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The Risk</a:t>
            </a:r>
            <a:endParaRPr sz="3000" b="1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253289160" name="Google Shape;117;p22"/>
          <p:cNvSpPr/>
          <p:nvPr/>
        </p:nvSpPr>
        <p:spPr bwMode="auto">
          <a:xfrm>
            <a:off x="7721342" y="5030752"/>
            <a:ext cx="8667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Martel Sans"/>
              <a:buNone/>
              <a:defRPr/>
            </a:pPr>
            <a:r>
              <a:rPr lang="en-US" sz="2300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Used for misinformation, fraud, and reputational damage.</a:t>
            </a:r>
            <a:endParaRPr sz="2300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934197356" name="Google Shape;118;p22"/>
          <p:cNvSpPr/>
          <p:nvPr/>
        </p:nvSpPr>
        <p:spPr bwMode="auto">
          <a:xfrm>
            <a:off x="7376901" y="5898303"/>
            <a:ext cx="9274800" cy="1399500"/>
          </a:xfrm>
          <a:prstGeom prst="roundRect">
            <a:avLst>
              <a:gd name="adj" fmla="val 9292"/>
            </a:avLst>
          </a:prstGeom>
          <a:solidFill>
            <a:srgbClr val="FFFFFF"/>
          </a:solidFill>
          <a:ln w="272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5490487" name="Google Shape;119;p22"/>
          <p:cNvSpPr/>
          <p:nvPr/>
        </p:nvSpPr>
        <p:spPr bwMode="auto">
          <a:xfrm>
            <a:off x="7349596" y="5898303"/>
            <a:ext cx="109200" cy="1399500"/>
          </a:xfrm>
          <a:prstGeom prst="roundRect">
            <a:avLst>
              <a:gd name="adj" fmla="val 90501"/>
            </a:avLst>
          </a:prstGeom>
          <a:solidFill>
            <a:srgbClr val="437066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44609234" name="Google Shape;120;p22"/>
          <p:cNvSpPr/>
          <p:nvPr/>
        </p:nvSpPr>
        <p:spPr bwMode="auto">
          <a:xfrm>
            <a:off x="7721342" y="6089292"/>
            <a:ext cx="2941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300"/>
              <a:buFont typeface="Kanit"/>
              <a:buNone/>
              <a:defRPr/>
            </a:pPr>
            <a:r>
              <a:rPr lang="en-US" sz="3000" b="1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The Challenge</a:t>
            </a:r>
            <a:endParaRPr sz="3000" b="1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267802468" name="Google Shape;121;p22"/>
          <p:cNvSpPr/>
          <p:nvPr/>
        </p:nvSpPr>
        <p:spPr bwMode="auto">
          <a:xfrm>
            <a:off x="7721342" y="6501516"/>
            <a:ext cx="8667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Martel Sans"/>
              <a:buNone/>
              <a:defRPr/>
            </a:pPr>
            <a:r>
              <a:rPr lang="en-US" sz="2300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Human eyes and older models fail to detect realistic, new-gen AI images.</a:t>
            </a:r>
            <a:endParaRPr sz="2300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710241216" name="Google Shape;122;p22"/>
          <p:cNvSpPr/>
          <p:nvPr/>
        </p:nvSpPr>
        <p:spPr bwMode="auto">
          <a:xfrm>
            <a:off x="7376901" y="7531241"/>
            <a:ext cx="9274800" cy="1399500"/>
          </a:xfrm>
          <a:prstGeom prst="roundRect">
            <a:avLst>
              <a:gd name="adj" fmla="val 9292"/>
            </a:avLst>
          </a:prstGeom>
          <a:solidFill>
            <a:srgbClr val="FFFFFF"/>
          </a:solidFill>
          <a:ln w="272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71518132" name="Google Shape;123;p22"/>
          <p:cNvSpPr/>
          <p:nvPr/>
        </p:nvSpPr>
        <p:spPr bwMode="auto">
          <a:xfrm>
            <a:off x="7349596" y="7531241"/>
            <a:ext cx="109200" cy="1399500"/>
          </a:xfrm>
          <a:prstGeom prst="roundRect">
            <a:avLst>
              <a:gd name="adj" fmla="val 90501"/>
            </a:avLst>
          </a:prstGeom>
          <a:solidFill>
            <a:srgbClr val="437066"/>
          </a:solidFill>
          <a:ln>
            <a:noFill/>
          </a:ln>
        </p:spPr>
        <p:txBody>
          <a:bodyPr spcFirstLastPara="1" wrap="square" lIns="108925" tIns="108925" rIns="108925" bIns="108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76933702" name="Google Shape;124;p22"/>
          <p:cNvSpPr/>
          <p:nvPr/>
        </p:nvSpPr>
        <p:spPr bwMode="auto">
          <a:xfrm>
            <a:off x="7721342" y="7791732"/>
            <a:ext cx="2941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300"/>
              <a:buFont typeface="Kanit"/>
              <a:buNone/>
              <a:defRPr/>
            </a:pPr>
            <a:r>
              <a:rPr lang="en-US" sz="3000" b="1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The Need</a:t>
            </a:r>
            <a:endParaRPr sz="3000" b="1" i="0" u="none" strike="noStrike" cap="none">
              <a:latin typeface="Calibri"/>
              <a:ea typeface="Calibri"/>
              <a:cs typeface="Calibri"/>
            </a:endParaRPr>
          </a:p>
        </p:txBody>
      </p:sp>
      <p:sp>
        <p:nvSpPr>
          <p:cNvPr id="45053929" name="Google Shape;125;p22"/>
          <p:cNvSpPr/>
          <p:nvPr/>
        </p:nvSpPr>
        <p:spPr bwMode="auto">
          <a:xfrm>
            <a:off x="7721342" y="8296628"/>
            <a:ext cx="8667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Martel Sans"/>
              <a:buNone/>
              <a:defRPr/>
            </a:pPr>
            <a:r>
              <a:rPr lang="en-US" sz="2300" i="0" u="none" strike="noStrike" cap="none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Automated, accessible tools are required to keep pace with evolving AI.</a:t>
            </a:r>
            <a:endParaRPr sz="2300" i="0" u="none" strike="noStrike" cap="none">
              <a:latin typeface="Calibri"/>
              <a:ea typeface="Calibri"/>
              <a:cs typeface="Calibri"/>
            </a:endParaRPr>
          </a:p>
        </p:txBody>
      </p:sp>
      <p:pic>
        <p:nvPicPr>
          <p:cNvPr id="1012949430" name="Google Shape;126;p22" title="unnamed.jpg"/>
          <p:cNvPicPr/>
          <p:nvPr/>
        </p:nvPicPr>
        <p:blipFill rotWithShape="1">
          <a:blip r:embed="rId3">
            <a:alphaModFix/>
          </a:blip>
          <a:srcRect l="1037" t="0" r="1046" b="0"/>
          <a:stretch/>
        </p:blipFill>
        <p:spPr bwMode="auto">
          <a:xfrm>
            <a:off x="0" y="2200892"/>
            <a:ext cx="7197425" cy="680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4227777" name="Google Shape;127;p22"/>
          <p:cNvSpPr txBox="1"/>
          <p:nvPr/>
        </p:nvSpPr>
        <p:spPr bwMode="auto">
          <a:xfrm>
            <a:off x="264425" y="1336094"/>
            <a:ext cx="13483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latin typeface="Calibri"/>
                <a:ea typeface="Calibri"/>
                <a:cs typeface="Calibri"/>
              </a:rPr>
              <a:t>Why Modern Deepfake Detection Is Necessary ?</a:t>
            </a:r>
            <a:endParaRPr sz="3600" b="1">
              <a:latin typeface="Calibri"/>
              <a:ea typeface="Calibri"/>
              <a:cs typeface="Calibri"/>
            </a:endParaRPr>
          </a:p>
        </p:txBody>
      </p:sp>
      <p:sp>
        <p:nvSpPr>
          <p:cNvPr id="2047996507" name="Google Shape;128;p22"/>
          <p:cNvSpPr/>
          <p:nvPr/>
        </p:nvSpPr>
        <p:spPr bwMode="auto">
          <a:xfrm>
            <a:off x="14780000" y="9164200"/>
            <a:ext cx="2695199" cy="49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8423943" name="Google Shape;133;p23"/>
          <p:cNvSpPr txBox="1"/>
          <p:nvPr>
            <p:ph type="title"/>
          </p:nvPr>
        </p:nvSpPr>
        <p:spPr bwMode="auto">
          <a:xfrm>
            <a:off x="672570" y="483305"/>
            <a:ext cx="15839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282828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US" sz="4800" b="1">
                <a:solidFill>
                  <a:srgbClr val="232323"/>
                </a:solidFill>
                <a:latin typeface="Calibri"/>
                <a:ea typeface="Calibri"/>
                <a:cs typeface="Calibri"/>
              </a:rPr>
              <a:t>Detection </a:t>
            </a:r>
            <a:r>
              <a:rPr lang="en-US" sz="4800" b="1">
                <a:solidFill>
                  <a:srgbClr val="242424"/>
                </a:solidFill>
                <a:latin typeface="Calibri"/>
                <a:ea typeface="Calibri"/>
                <a:cs typeface="Calibri"/>
              </a:rPr>
              <a:t>Challenge: </a:t>
            </a:r>
            <a:r>
              <a:rPr lang="en-US" sz="4800" b="1">
                <a:solidFill>
                  <a:srgbClr val="2D2D2D"/>
                </a:solidFill>
                <a:latin typeface="Calibri"/>
                <a:ea typeface="Calibri"/>
                <a:cs typeface="Calibri"/>
              </a:rPr>
              <a:t>An </a:t>
            </a:r>
            <a:r>
              <a:rPr lang="en-US" sz="4800" b="1">
                <a:solidFill>
                  <a:srgbClr val="1C1C1C"/>
                </a:solidFill>
                <a:latin typeface="Calibri"/>
                <a:ea typeface="Calibri"/>
                <a:cs typeface="Calibri"/>
              </a:rPr>
              <a:t>Escalating </a:t>
            </a:r>
            <a:r>
              <a:rPr lang="en-US" sz="4800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Technical </a:t>
            </a:r>
            <a:r>
              <a:rPr lang="en-US" sz="4800" b="1">
                <a:solidFill>
                  <a:srgbClr val="232323"/>
                </a:solidFill>
                <a:latin typeface="Calibri"/>
                <a:ea typeface="Calibri"/>
                <a:cs typeface="Calibri"/>
              </a:rPr>
              <a:t>Arms </a:t>
            </a:r>
            <a:r>
              <a:rPr lang="en-US" sz="4800" b="1">
                <a:solidFill>
                  <a:srgbClr val="242424"/>
                </a:solidFill>
                <a:latin typeface="Calibri"/>
                <a:ea typeface="Calibri"/>
                <a:cs typeface="Calibri"/>
              </a:rPr>
              <a:t>Race</a:t>
            </a:r>
            <a:endParaRPr sz="4800" b="1">
              <a:latin typeface="Calibri"/>
              <a:ea typeface="Calibri"/>
              <a:cs typeface="Calibri"/>
            </a:endParaRPr>
          </a:p>
        </p:txBody>
      </p:sp>
      <p:sp>
        <p:nvSpPr>
          <p:cNvPr id="560472764" name="Google Shape;134;p23"/>
          <p:cNvSpPr txBox="1"/>
          <p:nvPr/>
        </p:nvSpPr>
        <p:spPr bwMode="auto">
          <a:xfrm>
            <a:off x="16107384" y="9455853"/>
            <a:ext cx="1232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00">
              <a:latin typeface="Arial"/>
              <a:ea typeface="Arial"/>
              <a:cs typeface="Arial"/>
            </a:endParaRPr>
          </a:p>
        </p:txBody>
      </p:sp>
      <p:sp>
        <p:nvSpPr>
          <p:cNvPr id="672836008" name="Google Shape;135;p23"/>
          <p:cNvSpPr txBox="1"/>
          <p:nvPr/>
        </p:nvSpPr>
        <p:spPr bwMode="auto">
          <a:xfrm>
            <a:off x="664550" y="1550099"/>
            <a:ext cx="8282700" cy="20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625" rIns="0" bIns="0" anchor="t" anchorCtr="0">
            <a:spAutoFit/>
          </a:bodyPr>
          <a:lstStyle/>
          <a:p>
            <a:pPr marL="12700" marR="5080" lvl="0" indent="7620" algn="just" rtl="0">
              <a:lnSpc>
                <a:spcPct val="859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Synthetic media detection is a continuous arms race. As detection techniques improve, generative models are rapidly trained to bypass them, causing older methods to lose effectiveness and requiring constant adaptation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1272931577" name="Google Shape;136;p23"/>
          <p:cNvSpPr txBox="1"/>
          <p:nvPr/>
        </p:nvSpPr>
        <p:spPr bwMode="auto">
          <a:xfrm>
            <a:off x="663925" y="3877096"/>
            <a:ext cx="81228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6675" rIns="0" bIns="0" anchor="t" anchorCtr="0">
            <a:spAutoFit/>
          </a:bodyPr>
          <a:lstStyle/>
          <a:p>
            <a:pPr marL="247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1">
                <a:solidFill>
                  <a:srgbClr val="07182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US" sz="3500" b="1">
                <a:solidFill>
                  <a:srgbClr val="052346"/>
                </a:solidFill>
                <a:latin typeface="Calibri"/>
                <a:ea typeface="Calibri"/>
                <a:cs typeface="Calibri"/>
              </a:rPr>
              <a:t>Failure </a:t>
            </a:r>
            <a:r>
              <a:rPr lang="en-US" sz="3500" b="1">
                <a:solidFill>
                  <a:srgbClr val="08213B"/>
                </a:solidFill>
                <a:latin typeface="Calibri"/>
                <a:ea typeface="Calibri"/>
                <a:cs typeface="Calibri"/>
              </a:rPr>
              <a:t>of </a:t>
            </a:r>
            <a:r>
              <a:rPr lang="en-US" sz="3500" b="1">
                <a:solidFill>
                  <a:srgbClr val="082342"/>
                </a:solidFill>
                <a:latin typeface="Calibri"/>
                <a:ea typeface="Calibri"/>
                <a:cs typeface="Calibri"/>
              </a:rPr>
              <a:t>Legacy </a:t>
            </a:r>
            <a:r>
              <a:rPr lang="en-US" sz="3500" b="1">
                <a:solidFill>
                  <a:srgbClr val="0A2848"/>
                </a:solidFill>
                <a:latin typeface="Calibri"/>
                <a:ea typeface="Calibri"/>
                <a:cs typeface="Calibri"/>
              </a:rPr>
              <a:t>Models</a:t>
            </a:r>
            <a:endParaRPr sz="3500" b="1">
              <a:latin typeface="Calibri"/>
              <a:ea typeface="Calibri"/>
              <a:cs typeface="Calibri"/>
            </a:endParaRPr>
          </a:p>
          <a:p>
            <a:pPr marL="12700" marR="5080" lvl="0" indent="-635" algn="l" rtl="0">
              <a:lnSpc>
                <a:spcPct val="110344"/>
              </a:lnSpc>
              <a:spcBef>
                <a:spcPts val="162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Early detection models, often based on traditional CNNs, are not equipped to identify the subtle artifacts of modern diffusion-based generators.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519435545" name="Google Shape;137;p23"/>
          <p:cNvSpPr txBox="1"/>
          <p:nvPr/>
        </p:nvSpPr>
        <p:spPr bwMode="auto">
          <a:xfrm>
            <a:off x="604626" y="6398468"/>
            <a:ext cx="7732200" cy="29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699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00" b="1">
                <a:solidFill>
                  <a:srgbClr val="0C2A49"/>
                </a:solidFill>
                <a:latin typeface="Calibri"/>
                <a:ea typeface="Calibri"/>
                <a:cs typeface="Calibri"/>
              </a:rPr>
              <a:t>The Problem </a:t>
            </a:r>
            <a:r>
              <a:rPr lang="en-US" sz="3400" b="1">
                <a:solidFill>
                  <a:srgbClr val="0C243D"/>
                </a:solidFill>
                <a:latin typeface="Calibri"/>
                <a:ea typeface="Calibri"/>
                <a:cs typeface="Calibri"/>
              </a:rPr>
              <a:t>of </a:t>
            </a:r>
            <a:r>
              <a:rPr lang="en-US" sz="3400" b="1">
                <a:solidFill>
                  <a:srgbClr val="0C1F34"/>
                </a:solidFill>
                <a:latin typeface="Calibri"/>
                <a:ea typeface="Calibri"/>
                <a:cs typeface="Calibri"/>
              </a:rPr>
              <a:t>False </a:t>
            </a:r>
            <a:r>
              <a:rPr lang="en-US" sz="3400" b="1">
                <a:solidFill>
                  <a:srgbClr val="082B4B"/>
                </a:solidFill>
                <a:latin typeface="Calibri"/>
                <a:ea typeface="Calibri"/>
                <a:cs typeface="Calibri"/>
              </a:rPr>
              <a:t>Negatives</a:t>
            </a:r>
            <a:endParaRPr sz="3400" b="1">
              <a:latin typeface="Calibri"/>
              <a:ea typeface="Calibri"/>
              <a:cs typeface="Calibri"/>
            </a:endParaRPr>
          </a:p>
          <a:p>
            <a:pPr marL="19050" marR="5080" lvl="0" indent="-6985" algn="l" rtl="0">
              <a:lnSpc>
                <a:spcPct val="110344"/>
              </a:lnSpc>
              <a:spcBef>
                <a:spcPts val="1660"/>
              </a:spcBef>
              <a:spcAft>
                <a:spcPts val="0"/>
              </a:spcAft>
              <a:buNone/>
              <a:defRPr/>
            </a:pPr>
            <a:r>
              <a:rPr lang="en-US" sz="3000">
                <a:latin typeface="Calibri"/>
                <a:ea typeface="Calibri"/>
                <a:cs typeface="Calibri"/>
              </a:rPr>
              <a:t>Our initial tests confirmed this: generic deepfake models failed to detect images created by modern tools like Meta AI, producing critical false negatives.</a:t>
            </a:r>
            <a:endParaRPr sz="3000">
              <a:latin typeface="Calibri"/>
              <a:ea typeface="Calibri"/>
              <a:cs typeface="Calibri"/>
            </a:endParaRPr>
          </a:p>
        </p:txBody>
      </p:sp>
      <p:sp>
        <p:nvSpPr>
          <p:cNvPr id="1320145428" name="Google Shape;138;p23"/>
          <p:cNvSpPr txBox="1"/>
          <p:nvPr/>
        </p:nvSpPr>
        <p:spPr bwMode="auto">
          <a:xfrm>
            <a:off x="9275040" y="2869846"/>
            <a:ext cx="977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lnSpc>
                <a:spcPct val="113488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150">
              <a:latin typeface="Trebuchet MS"/>
              <a:ea typeface="Trebuchet MS"/>
              <a:cs typeface="Trebuchet MS"/>
            </a:endParaRPr>
          </a:p>
        </p:txBody>
      </p:sp>
      <p:pic>
        <p:nvPicPr>
          <p:cNvPr id="114639376" name="Google Shape;139;p23"/>
          <p:cNvPicPr/>
          <p:nvPr/>
        </p:nvPicPr>
        <p:blipFill rotWithShape="1">
          <a:blip r:embed="rId3">
            <a:alphaModFix/>
          </a:blip>
          <a:stretch/>
        </p:blipFill>
        <p:spPr bwMode="auto">
          <a:xfrm>
            <a:off x="9369775" y="2179919"/>
            <a:ext cx="8122800" cy="758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2385997" name="Google Shape;144;p24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2268200" y="3619500"/>
            <a:ext cx="41529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680587" name="Google Shape;145;p24"/>
          <p:cNvSpPr txBox="1"/>
          <p:nvPr>
            <p:ph type="title"/>
          </p:nvPr>
        </p:nvSpPr>
        <p:spPr bwMode="auto">
          <a:xfrm>
            <a:off x="958200" y="243501"/>
            <a:ext cx="163815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20320" marR="5080" lvl="0" indent="-8255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Our </a:t>
            </a:r>
            <a:r>
              <a:rPr lang="en-US" sz="4800" b="1">
                <a:solidFill>
                  <a:srgbClr val="1A1A1A"/>
                </a:solidFill>
                <a:latin typeface="Calibri"/>
                <a:ea typeface="Calibri"/>
                <a:cs typeface="Calibri"/>
              </a:rPr>
              <a:t>Objective: </a:t>
            </a:r>
            <a:endParaRPr sz="4800" b="1">
              <a:solidFill>
                <a:srgbClr val="1A1A1A"/>
              </a:solidFill>
              <a:latin typeface="Calibri"/>
              <a:ea typeface="Calibri"/>
              <a:cs typeface="Calibri"/>
            </a:endParaRPr>
          </a:p>
          <a:p>
            <a:pPr marL="20320" marR="5080" lvl="0" indent="-8255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1C1C1C"/>
                </a:solidFill>
                <a:latin typeface="Calibri"/>
                <a:ea typeface="Calibri"/>
                <a:cs typeface="Calibri"/>
              </a:rPr>
              <a:t>Engineering </a:t>
            </a:r>
            <a:r>
              <a:rPr lang="en-US" sz="4800" b="1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4800" b="1">
                <a:solidFill>
                  <a:srgbClr val="1C1C1C"/>
                </a:solidFill>
                <a:latin typeface="Calibri"/>
                <a:ea typeface="Calibri"/>
                <a:cs typeface="Calibri"/>
              </a:rPr>
              <a:t>Resilient, </a:t>
            </a:r>
            <a:r>
              <a:rPr lang="en-US" sz="4800" b="1">
                <a:solidFill>
                  <a:srgbClr val="1A1A1A"/>
                </a:solidFill>
                <a:latin typeface="Calibri"/>
                <a:ea typeface="Calibri"/>
                <a:cs typeface="Calibri"/>
              </a:rPr>
              <a:t>Multi-Faceted </a:t>
            </a:r>
            <a:r>
              <a:rPr lang="en-US" sz="4800" b="1">
                <a:solidFill>
                  <a:srgbClr val="1C1C1C"/>
                </a:solidFill>
                <a:latin typeface="Calibri"/>
                <a:ea typeface="Calibri"/>
                <a:cs typeface="Calibri"/>
              </a:rPr>
              <a:t>Detection System</a:t>
            </a:r>
            <a:endParaRPr sz="4800" b="1">
              <a:latin typeface="Calibri"/>
              <a:ea typeface="Calibri"/>
              <a:cs typeface="Calibri"/>
            </a:endParaRPr>
          </a:p>
        </p:txBody>
      </p:sp>
      <p:sp>
        <p:nvSpPr>
          <p:cNvPr id="1653846920" name="Google Shape;146;p24"/>
          <p:cNvSpPr txBox="1"/>
          <p:nvPr/>
        </p:nvSpPr>
        <p:spPr bwMode="auto">
          <a:xfrm>
            <a:off x="16107384" y="9455853"/>
            <a:ext cx="1232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00">
              <a:latin typeface="Arial"/>
              <a:ea typeface="Arial"/>
              <a:cs typeface="Arial"/>
            </a:endParaRPr>
          </a:p>
        </p:txBody>
      </p:sp>
      <p:sp>
        <p:nvSpPr>
          <p:cNvPr id="415888098" name="Google Shape;147;p24"/>
          <p:cNvSpPr txBox="1"/>
          <p:nvPr/>
        </p:nvSpPr>
        <p:spPr bwMode="auto">
          <a:xfrm>
            <a:off x="958200" y="2047275"/>
            <a:ext cx="11310000" cy="7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52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A263B"/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3600" b="1">
                <a:solidFill>
                  <a:srgbClr val="071F36"/>
                </a:solidFill>
                <a:latin typeface="Calibri"/>
                <a:ea typeface="Calibri"/>
                <a:cs typeface="Calibri"/>
              </a:rPr>
              <a:t>Goal</a:t>
            </a:r>
            <a:endParaRPr sz="3600" b="1">
              <a:latin typeface="Calibri"/>
              <a:ea typeface="Calibri"/>
              <a:cs typeface="Calibri"/>
            </a:endParaRPr>
          </a:p>
          <a:p>
            <a:pPr marL="13970" marR="5080" lvl="0" indent="6350" algn="l" rtl="0">
              <a:lnSpc>
                <a:spcPct val="98245"/>
              </a:lnSpc>
              <a:spcBef>
                <a:spcPts val="770"/>
              </a:spcBef>
              <a:spcAft>
                <a:spcPts val="0"/>
              </a:spcAft>
              <a:buNone/>
              <a:defRPr/>
            </a:pPr>
            <a:r>
              <a:rPr lang="en-US" sz="2800">
                <a:latin typeface="Calibri"/>
                <a:ea typeface="Calibri"/>
                <a:cs typeface="Calibri"/>
              </a:rPr>
              <a:t>To engineer a user-friendly, cloud-based tool capable of accurately detecting a diverse range of Al-manipulated imagery, from traditional deepfakes to state-of-the-art generative content.</a:t>
            </a:r>
            <a:endParaRPr sz="2800">
              <a:latin typeface="Calibri"/>
              <a:ea typeface="Calibri"/>
              <a:cs typeface="Calibri"/>
            </a:endParaRPr>
          </a:p>
          <a:p>
            <a:pPr marL="13334" lvl="0" indent="0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72138"/>
                </a:solidFill>
                <a:latin typeface="Calibri"/>
                <a:ea typeface="Calibri"/>
                <a:cs typeface="Calibri"/>
              </a:rPr>
              <a:t>Our </a:t>
            </a:r>
            <a:r>
              <a:rPr lang="en-US" sz="3600" b="1">
                <a:solidFill>
                  <a:srgbClr val="0F283F"/>
                </a:solidFill>
                <a:latin typeface="Calibri"/>
                <a:ea typeface="Calibri"/>
                <a:cs typeface="Calibri"/>
              </a:rPr>
              <a:t>Strategic </a:t>
            </a:r>
            <a:r>
              <a:rPr lang="en-US" sz="3600" b="1">
                <a:solidFill>
                  <a:srgbClr val="0A2644"/>
                </a:solidFill>
                <a:latin typeface="Calibri"/>
                <a:ea typeface="Calibri"/>
                <a:cs typeface="Calibri"/>
              </a:rPr>
              <a:t>Approach: </a:t>
            </a:r>
            <a:r>
              <a:rPr lang="en-US" sz="3600" b="1">
                <a:solidFill>
                  <a:srgbClr val="0A2844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US" sz="3600" b="1">
                <a:solidFill>
                  <a:srgbClr val="082A4D"/>
                </a:solidFill>
                <a:latin typeface="Calibri"/>
                <a:ea typeface="Calibri"/>
                <a:cs typeface="Calibri"/>
              </a:rPr>
              <a:t>Ensemble</a:t>
            </a:r>
            <a:endParaRPr sz="3600" b="1">
              <a:latin typeface="Calibri"/>
              <a:ea typeface="Calibri"/>
              <a:cs typeface="Calibri"/>
            </a:endParaRPr>
          </a:p>
          <a:p>
            <a:pPr marL="427355" marR="979805" lvl="0" indent="-280670" algn="l" rtl="0">
              <a:lnSpc>
                <a:spcPct val="107692"/>
              </a:lnSpc>
              <a:spcBef>
                <a:spcPts val="819"/>
              </a:spcBef>
              <a:spcAft>
                <a:spcPts val="0"/>
              </a:spcAft>
              <a:buSzPts val="2800"/>
              <a:buFont typeface="Calibri"/>
              <a:buChar char="•"/>
              <a:defRPr/>
            </a:pPr>
            <a:r>
              <a:rPr lang="en-US" sz="2800">
                <a:latin typeface="Calibri"/>
                <a:ea typeface="Calibri"/>
                <a:cs typeface="Calibri"/>
              </a:rPr>
              <a:t>Instead of relying on a single, fallible AI model, we architected an 'Ensemble' system.</a:t>
            </a:r>
            <a:endParaRPr sz="2800">
              <a:latin typeface="Calibri"/>
              <a:ea typeface="Calibri"/>
              <a:cs typeface="Calibri"/>
            </a:endParaRPr>
          </a:p>
          <a:p>
            <a:pPr marL="427990" lvl="0" indent="-280670" algn="l" rtl="0">
              <a:lnSpc>
                <a:spcPct val="10096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  <a:defRPr/>
            </a:pPr>
            <a:r>
              <a:rPr lang="en-US" sz="2800">
                <a:latin typeface="Calibri"/>
                <a:ea typeface="Calibri"/>
                <a:cs typeface="Calibri"/>
              </a:rPr>
              <a:t>This approach combines the strengths of multiple specialist AI models to</a:t>
            </a:r>
            <a:endParaRPr sz="2800">
              <a:latin typeface="Calibri"/>
              <a:ea typeface="Calibri"/>
              <a:cs typeface="Calibri"/>
            </a:endParaRPr>
          </a:p>
          <a:p>
            <a:pPr marL="431799" marR="379095" lvl="0" indent="5080" algn="l" rtl="0">
              <a:lnSpc>
                <a:spcPct val="107692"/>
              </a:lnSpc>
              <a:spcBef>
                <a:spcPts val="225"/>
              </a:spcBef>
              <a:spcAft>
                <a:spcPts val="0"/>
              </a:spcAft>
              <a:buNone/>
              <a:defRPr/>
            </a:pPr>
            <a:r>
              <a:rPr lang="en-US" sz="2800">
                <a:latin typeface="Calibri"/>
                <a:ea typeface="Calibri"/>
                <a:cs typeface="Calibri"/>
              </a:rPr>
              <a:t>maximize detection coverage and resilience against new manipulation techniques.</a:t>
            </a:r>
            <a:endParaRPr sz="2800">
              <a:latin typeface="Calibri"/>
              <a:ea typeface="Calibri"/>
              <a:cs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51F36"/>
                </a:solidFill>
                <a:latin typeface="Calibri"/>
                <a:ea typeface="Calibri"/>
                <a:cs typeface="Calibri"/>
              </a:rPr>
              <a:t>Co</a:t>
            </a:r>
            <a:r>
              <a:rPr lang="en-US" sz="3000" b="1">
                <a:solidFill>
                  <a:srgbClr val="051F36"/>
                </a:solidFill>
                <a:latin typeface="Calibri"/>
                <a:ea typeface="Calibri"/>
                <a:cs typeface="Calibri"/>
              </a:rPr>
              <a:t>re </a:t>
            </a:r>
            <a:r>
              <a:rPr lang="en-US" sz="3000" b="1">
                <a:solidFill>
                  <a:srgbClr val="0C2A49"/>
                </a:solidFill>
                <a:latin typeface="Calibri"/>
                <a:ea typeface="Calibri"/>
                <a:cs typeface="Calibri"/>
              </a:rPr>
              <a:t>Technology</a:t>
            </a:r>
            <a:endParaRPr sz="3000" b="1">
              <a:latin typeface="Calibri"/>
              <a:ea typeface="Calibri"/>
              <a:cs typeface="Calibri"/>
            </a:endParaRPr>
          </a:p>
          <a:p>
            <a:pPr marL="14604" marR="438784" lvl="0" indent="6350" algn="just" rtl="0">
              <a:lnSpc>
                <a:spcPct val="90500"/>
              </a:lnSpc>
              <a:spcBef>
                <a:spcPts val="685"/>
              </a:spcBef>
              <a:spcAft>
                <a:spcPts val="0"/>
              </a:spcAft>
              <a:buNone/>
              <a:defRPr/>
            </a:pPr>
            <a:r>
              <a:rPr lang="en-US" sz="2800">
                <a:latin typeface="Calibri"/>
                <a:ea typeface="Calibri"/>
                <a:cs typeface="Calibri"/>
              </a:rPr>
              <a:t>The system is built upon modern Vision Transformer (ViT) architectures, selected for their superior ability to capture global image inconsistencies compared to traditional CNNs.</a:t>
            </a:r>
            <a:endParaRPr sz="28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74984" name="Google Shape;152;p25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963200" y="5761600"/>
            <a:ext cx="7193472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843525" name="Google Shape;153;p25"/>
          <p:cNvPicPr/>
          <p:nvPr/>
        </p:nvPicPr>
        <p:blipFill rotWithShape="1">
          <a:blip r:embed="rId4">
            <a:alphaModFix/>
          </a:blip>
          <a:srcRect l="0" t="0" r="0" b="0"/>
          <a:stretch/>
        </p:blipFill>
        <p:spPr bwMode="auto">
          <a:xfrm>
            <a:off x="9277650" y="5761600"/>
            <a:ext cx="7340600" cy="3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255194" name="Google Shape;154;p25"/>
          <p:cNvSpPr txBox="1"/>
          <p:nvPr>
            <p:ph type="title"/>
          </p:nvPr>
        </p:nvSpPr>
        <p:spPr bwMode="auto">
          <a:xfrm>
            <a:off x="902702" y="679800"/>
            <a:ext cx="156516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Heterogeneous nature of Deepfake</a:t>
            </a:r>
            <a:endParaRPr sz="4800" b="1">
              <a:latin typeface="Calibri"/>
              <a:ea typeface="Calibri"/>
              <a:cs typeface="Calibri"/>
            </a:endParaRPr>
          </a:p>
        </p:txBody>
      </p:sp>
      <p:sp>
        <p:nvSpPr>
          <p:cNvPr id="1317154150" name="Google Shape;155;p25"/>
          <p:cNvSpPr txBox="1"/>
          <p:nvPr/>
        </p:nvSpPr>
        <p:spPr bwMode="auto">
          <a:xfrm>
            <a:off x="16107384" y="9455853"/>
            <a:ext cx="1232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00">
              <a:latin typeface="Arial"/>
              <a:ea typeface="Arial"/>
              <a:cs typeface="Arial"/>
            </a:endParaRPr>
          </a:p>
        </p:txBody>
      </p:sp>
      <p:sp>
        <p:nvSpPr>
          <p:cNvPr id="737751575" name="Google Shape;156;p25"/>
          <p:cNvSpPr txBox="1"/>
          <p:nvPr/>
        </p:nvSpPr>
        <p:spPr bwMode="auto">
          <a:xfrm>
            <a:off x="880001" y="1642525"/>
            <a:ext cx="159906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17758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00">
                <a:latin typeface="Calibri"/>
                <a:ea typeface="Calibri"/>
                <a:cs typeface="Calibri"/>
              </a:rPr>
              <a:t>Different generative techniques leave fundamentally, different forensic traces. A model </a:t>
            </a:r>
            <a:r>
              <a:rPr lang="en-US" sz="3050">
                <a:latin typeface="Calibri"/>
                <a:ea typeface="Calibri"/>
                <a:cs typeface="Calibri"/>
              </a:rPr>
              <a:t>trained to spot one type of manipulation is often blind to another.</a:t>
            </a:r>
            <a:endParaRPr sz="3050">
              <a:latin typeface="Calibri"/>
              <a:ea typeface="Calibri"/>
              <a:cs typeface="Calibri"/>
            </a:endParaRPr>
          </a:p>
        </p:txBody>
      </p:sp>
      <p:sp>
        <p:nvSpPr>
          <p:cNvPr id="528290537" name="Google Shape;157;p25"/>
          <p:cNvSpPr txBox="1"/>
          <p:nvPr/>
        </p:nvSpPr>
        <p:spPr bwMode="auto">
          <a:xfrm>
            <a:off x="880174" y="3154174"/>
            <a:ext cx="7281899" cy="183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2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00" b="1">
                <a:solidFill>
                  <a:srgbClr val="010826"/>
                </a:solidFill>
                <a:latin typeface="Calibri"/>
                <a:ea typeface="Calibri"/>
                <a:cs typeface="Calibri"/>
              </a:rPr>
              <a:t>Category </a:t>
            </a:r>
            <a:r>
              <a:rPr lang="en-US" sz="3400" b="1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1: </a:t>
            </a:r>
            <a:r>
              <a:rPr lang="en-US" sz="3400" b="1">
                <a:solidFill>
                  <a:srgbClr val="030A21"/>
                </a:solidFill>
                <a:latin typeface="Calibri"/>
                <a:ea typeface="Calibri"/>
                <a:cs typeface="Calibri"/>
              </a:rPr>
              <a:t>Face </a:t>
            </a:r>
            <a:r>
              <a:rPr lang="en-US" sz="3400" b="1">
                <a:solidFill>
                  <a:srgbClr val="050F28"/>
                </a:solidFill>
                <a:latin typeface="Calibri"/>
                <a:ea typeface="Calibri"/>
                <a:cs typeface="Calibri"/>
              </a:rPr>
              <a:t>Swaps </a:t>
            </a:r>
            <a:endParaRPr sz="3400" b="1">
              <a:latin typeface="Calibri"/>
              <a:ea typeface="Calibri"/>
              <a:cs typeface="Calibri"/>
            </a:endParaRPr>
          </a:p>
          <a:p>
            <a:pPr marL="21590" marR="5080" lvl="0" indent="1904" algn="l" rtl="0">
              <a:lnSpc>
                <a:spcPct val="98300"/>
              </a:lnSpc>
              <a:spcBef>
                <a:spcPts val="725"/>
              </a:spcBef>
              <a:spcAft>
                <a:spcPts val="0"/>
              </a:spcAft>
              <a:buNone/>
              <a:defRPr/>
            </a:pPr>
            <a:r>
              <a:rPr lang="en-US" sz="2500">
                <a:latin typeface="Calibri"/>
                <a:ea typeface="Calibri"/>
                <a:cs typeface="Calibri"/>
              </a:rPr>
              <a:t>Traditional deepfakes that involve pasting one person's face onto another's body. These create stritCfuraf and </a:t>
            </a:r>
            <a:r>
              <a:rPr lang="en-US" sz="2350" i="1">
                <a:latin typeface="Calibri"/>
                <a:ea typeface="Calibri"/>
                <a:cs typeface="Calibri"/>
              </a:rPr>
              <a:t>boundary </a:t>
            </a:r>
            <a:r>
              <a:rPr lang="en-US" sz="2350">
                <a:latin typeface="Calibri"/>
                <a:ea typeface="Calibri"/>
                <a:cs typeface="Calibri"/>
              </a:rPr>
              <a:t>inconsistencies.</a:t>
            </a:r>
            <a:endParaRPr sz="2350">
              <a:latin typeface="Calibri"/>
              <a:ea typeface="Calibri"/>
              <a:cs typeface="Calibri"/>
            </a:endParaRPr>
          </a:p>
        </p:txBody>
      </p:sp>
      <p:sp>
        <p:nvSpPr>
          <p:cNvPr id="1001353100" name="Google Shape;158;p25"/>
          <p:cNvSpPr txBox="1"/>
          <p:nvPr/>
        </p:nvSpPr>
        <p:spPr bwMode="auto">
          <a:xfrm>
            <a:off x="9309700" y="3175925"/>
            <a:ext cx="7276500" cy="1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00" b="1">
                <a:solidFill>
                  <a:srgbClr val="050C28"/>
                </a:solidFill>
                <a:latin typeface="Calibri"/>
                <a:ea typeface="Calibri"/>
                <a:cs typeface="Calibri"/>
              </a:rPr>
              <a:t>Category</a:t>
            </a:r>
            <a:r>
              <a:rPr lang="en-US" sz="3400" b="1">
                <a:solidFill>
                  <a:srgbClr val="050C2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400" b="1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2: </a:t>
            </a:r>
            <a:r>
              <a:rPr lang="en-US" sz="3400" b="1">
                <a:solidFill>
                  <a:srgbClr val="080F26"/>
                </a:solidFill>
                <a:latin typeface="Calibri"/>
                <a:ea typeface="Calibri"/>
                <a:cs typeface="Calibri"/>
              </a:rPr>
              <a:t>Purely </a:t>
            </a:r>
            <a:r>
              <a:rPr lang="en-US" sz="3400" b="1">
                <a:solidFill>
                  <a:srgbClr val="131313"/>
                </a:solidFill>
                <a:latin typeface="Calibri"/>
                <a:ea typeface="Calibri"/>
                <a:cs typeface="Calibri"/>
              </a:rPr>
              <a:t>Synthetic </a:t>
            </a:r>
            <a:r>
              <a:rPr lang="en-US" sz="3400" b="1">
                <a:solidFill>
                  <a:srgbClr val="030C26"/>
                </a:solidFill>
                <a:latin typeface="Calibri"/>
                <a:ea typeface="Calibri"/>
                <a:cs typeface="Calibri"/>
              </a:rPr>
              <a:t>Generation</a:t>
            </a:r>
            <a:endParaRPr sz="3400" b="1">
              <a:latin typeface="Calibri"/>
              <a:ea typeface="Calibri"/>
              <a:cs typeface="Calibri"/>
            </a:endParaRPr>
          </a:p>
          <a:p>
            <a:pPr marL="20320" marR="5080" lvl="0" indent="-6350" algn="just" rtl="0">
              <a:lnSpc>
                <a:spcPct val="95800"/>
              </a:lnSpc>
              <a:spcBef>
                <a:spcPts val="815"/>
              </a:spcBef>
              <a:spcAft>
                <a:spcPts val="0"/>
              </a:spcAft>
              <a:buNone/>
              <a:defRPr/>
            </a:pPr>
            <a:r>
              <a:rPr lang="en-US" sz="2500">
                <a:latin typeface="Calibri"/>
                <a:ea typeface="Calibri"/>
                <a:cs typeface="Calibri"/>
              </a:rPr>
              <a:t>Images created entirely from text prompts by diffusion models (e.g., Stable Diffusion, Meta AI). These contain microscopic </a:t>
            </a:r>
            <a:r>
              <a:rPr lang="en-US" sz="2500" i="1">
                <a:latin typeface="Calibri"/>
                <a:ea typeface="Calibri"/>
                <a:cs typeface="Calibri"/>
              </a:rPr>
              <a:t>texture </a:t>
            </a:r>
            <a:r>
              <a:rPr lang="en-US" sz="2500">
                <a:latin typeface="Calibri"/>
                <a:ea typeface="Calibri"/>
                <a:cs typeface="Calibri"/>
              </a:rPr>
              <a:t>and </a:t>
            </a:r>
            <a:r>
              <a:rPr lang="en-US" sz="2500" i="1">
                <a:latin typeface="Calibri"/>
                <a:ea typeface="Calibri"/>
                <a:cs typeface="Calibri"/>
              </a:rPr>
              <a:t>noise </a:t>
            </a:r>
            <a:r>
              <a:rPr lang="en-US" sz="2500">
                <a:latin typeface="Calibri"/>
                <a:ea typeface="Calibri"/>
                <a:cs typeface="Calibri"/>
              </a:rPr>
              <a:t>artifacts.</a:t>
            </a:r>
            <a:endParaRPr sz="25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32231372" name="Google Shape;163;p26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435100" y="2781300"/>
            <a:ext cx="9525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240041" name="Google Shape;164;p26"/>
          <p:cNvPicPr/>
          <p:nvPr/>
        </p:nvPicPr>
        <p:blipFill rotWithShape="1">
          <a:blip r:embed="rId4">
            <a:alphaModFix/>
          </a:blip>
          <a:srcRect l="0" t="0" r="0" b="0"/>
          <a:stretch/>
        </p:blipFill>
        <p:spPr bwMode="auto">
          <a:xfrm>
            <a:off x="9486900" y="2832100"/>
            <a:ext cx="13589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29926" name="Google Shape;165;p26"/>
          <p:cNvSpPr txBox="1"/>
          <p:nvPr>
            <p:ph type="title"/>
          </p:nvPr>
        </p:nvSpPr>
        <p:spPr bwMode="auto">
          <a:xfrm>
            <a:off x="1264175" y="412400"/>
            <a:ext cx="16626000" cy="1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9225" rIns="0" bIns="0" anchor="t" anchorCtr="0">
            <a:spAutoFit/>
          </a:bodyPr>
          <a:lstStyle/>
          <a:p>
            <a:pPr marL="12700" marR="5080" lvl="0" indent="32383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50" b="1">
                <a:solidFill>
                  <a:srgbClr val="282828"/>
                </a:solidFill>
                <a:latin typeface="Calibri"/>
                <a:ea typeface="Calibri"/>
                <a:cs typeface="Calibri"/>
              </a:rPr>
              <a:t>Double Vision: </a:t>
            </a:r>
            <a:endParaRPr sz="5450" b="1">
              <a:solidFill>
                <a:srgbClr val="282828"/>
              </a:solidFill>
              <a:latin typeface="Calibri"/>
              <a:ea typeface="Calibri"/>
              <a:cs typeface="Calibri"/>
            </a:endParaRPr>
          </a:p>
          <a:p>
            <a:pPr marL="12700" marR="5080" lvl="0" indent="32384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50" b="1">
                <a:solidFill>
                  <a:srgbClr val="282828"/>
                </a:solidFill>
                <a:latin typeface="Calibri"/>
                <a:ea typeface="Calibri"/>
                <a:cs typeface="Calibri"/>
              </a:rPr>
              <a:t>Combining Two Models for Smarter Deepfake Detection</a:t>
            </a:r>
            <a:endParaRPr sz="5450" b="1">
              <a:latin typeface="Calibri"/>
              <a:ea typeface="Calibri"/>
              <a:cs typeface="Calibri"/>
            </a:endParaRPr>
          </a:p>
        </p:txBody>
      </p:sp>
      <p:sp>
        <p:nvSpPr>
          <p:cNvPr id="1516465629" name="Google Shape;166;p26"/>
          <p:cNvSpPr txBox="1"/>
          <p:nvPr/>
        </p:nvSpPr>
        <p:spPr bwMode="auto">
          <a:xfrm>
            <a:off x="1180299" y="4115009"/>
            <a:ext cx="7127099" cy="528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400" rIns="0" bIns="0" anchor="t" anchorCtr="0">
            <a:spAutoFit/>
          </a:bodyPr>
          <a:lstStyle/>
          <a:p>
            <a:pPr marL="279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C2A46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3600" b="1">
                <a:solidFill>
                  <a:srgbClr val="082A4D"/>
                </a:solidFill>
                <a:latin typeface="Calibri"/>
                <a:ea typeface="Calibri"/>
                <a:cs typeface="Calibri"/>
              </a:rPr>
              <a:t>1: </a:t>
            </a:r>
            <a:r>
              <a:rPr lang="en-US" sz="3600" b="1">
                <a:solidFill>
                  <a:srgbClr val="0C263F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US" sz="3600" b="1">
                <a:solidFill>
                  <a:srgbClr val="0A283F"/>
                </a:solidFill>
                <a:latin typeface="Calibri"/>
                <a:ea typeface="Calibri"/>
                <a:cs typeface="Calibri"/>
              </a:rPr>
              <a:t>Structural </a:t>
            </a:r>
            <a:r>
              <a:rPr lang="en-US" sz="3600" b="1">
                <a:solidFill>
                  <a:srgbClr val="0E2F52"/>
                </a:solidFill>
                <a:latin typeface="Calibri"/>
                <a:ea typeface="Calibri"/>
                <a:cs typeface="Calibri"/>
              </a:rPr>
              <a:t>Analyst</a:t>
            </a:r>
            <a:endParaRPr sz="3600" b="1">
              <a:latin typeface="Calibri"/>
              <a:ea typeface="Calibri"/>
              <a:cs typeface="Calibri"/>
            </a:endParaRPr>
          </a:p>
          <a:p>
            <a:pPr marL="20320" lvl="0" indent="0" algn="l" rtl="0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dima806/deepfake	vs real	 image detection</a:t>
            </a:r>
            <a:endParaRPr sz="2700">
              <a:latin typeface="Calibri"/>
              <a:ea typeface="Calibri"/>
              <a:cs typeface="Calibri"/>
            </a:endParaRPr>
          </a:p>
          <a:p>
            <a:pPr marL="22225" lvl="0" indent="0" algn="l" rtl="0">
              <a:lnSpc>
                <a:spcPct val="117344"/>
              </a:lnSpc>
              <a:spcBef>
                <a:spcPts val="2510"/>
              </a:spcBef>
              <a:spcAft>
                <a:spcPts val="0"/>
              </a:spcAft>
              <a:buNone/>
              <a:defRPr/>
            </a:pPr>
            <a:r>
              <a:rPr lang="en-US" sz="3050" b="1">
                <a:latin typeface="Calibri"/>
                <a:ea typeface="Calibri"/>
                <a:cs typeface="Calibri"/>
              </a:rPr>
              <a:t>Architecture: </a:t>
            </a:r>
            <a:r>
              <a:rPr lang="en-US" sz="3050">
                <a:latin typeface="Calibri"/>
                <a:ea typeface="Calibri"/>
                <a:cs typeface="Calibri"/>
              </a:rPr>
              <a:t>A fine-tuned Google Vision</a:t>
            </a:r>
            <a:endParaRPr sz="3050">
              <a:latin typeface="Calibri"/>
              <a:ea typeface="Calibri"/>
              <a:cs typeface="Calibri"/>
            </a:endParaRPr>
          </a:p>
          <a:p>
            <a:pPr marL="26669" lvl="0" indent="0" algn="l" rtl="0">
              <a:lnSpc>
                <a:spcPct val="11709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50">
                <a:latin typeface="Calibri"/>
                <a:ea typeface="Calibri"/>
                <a:cs typeface="Calibri"/>
              </a:rPr>
              <a:t>Transformer (ViT).</a:t>
            </a:r>
            <a:endParaRPr sz="2750">
              <a:latin typeface="Calibri"/>
              <a:ea typeface="Calibri"/>
              <a:cs typeface="Calibri"/>
            </a:endParaRPr>
          </a:p>
          <a:p>
            <a:pPr marL="12700" marR="5080" lvl="0" indent="3809" algn="l" rtl="0">
              <a:lnSpc>
                <a:spcPct val="112280"/>
              </a:lnSpc>
              <a:spcBef>
                <a:spcPts val="2190"/>
              </a:spcBef>
              <a:spcAft>
                <a:spcPts val="0"/>
              </a:spcAft>
              <a:buNone/>
              <a:defRPr/>
            </a:pPr>
            <a:r>
              <a:rPr lang="en-US" sz="2850">
                <a:latin typeface="Calibri"/>
                <a:ea typeface="Calibri"/>
                <a:cs typeface="Calibri"/>
              </a:rPr>
              <a:t>Expertise: Specialises in detecting 'Face Swaps' and traditional deepfakes. It eacels at analysing the overall structure of an image to find inconsistencies where digital elements have been 'stitched' together.</a:t>
            </a:r>
            <a:endParaRPr sz="2850">
              <a:latin typeface="Calibri"/>
              <a:ea typeface="Calibri"/>
              <a:cs typeface="Calibri"/>
            </a:endParaRPr>
          </a:p>
        </p:txBody>
      </p:sp>
      <p:sp>
        <p:nvSpPr>
          <p:cNvPr id="951225925" name="Google Shape;167;p26"/>
          <p:cNvSpPr txBox="1"/>
          <p:nvPr/>
        </p:nvSpPr>
        <p:spPr bwMode="auto">
          <a:xfrm>
            <a:off x="9464675" y="4121848"/>
            <a:ext cx="67728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050" rIns="0" bIns="0" anchor="t" anchorCtr="0">
            <a:spAutoFit/>
          </a:bodyPr>
          <a:lstStyle/>
          <a:p>
            <a:pPr marL="152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50" b="1">
                <a:solidFill>
                  <a:srgbClr val="082A46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3450" b="1">
                <a:solidFill>
                  <a:srgbClr val="082A4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450" b="1">
                <a:solidFill>
                  <a:srgbClr val="052B4F"/>
                </a:solidFill>
                <a:latin typeface="Calibri"/>
                <a:ea typeface="Calibri"/>
                <a:cs typeface="Calibri"/>
              </a:rPr>
              <a:t>2: </a:t>
            </a:r>
            <a:r>
              <a:rPr lang="en-US" sz="3450" b="1">
                <a:solidFill>
                  <a:srgbClr val="112A42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US" sz="3450" b="1">
                <a:solidFill>
                  <a:srgbClr val="052846"/>
                </a:solidFill>
                <a:latin typeface="Calibri"/>
                <a:ea typeface="Calibri"/>
                <a:cs typeface="Calibri"/>
              </a:rPr>
              <a:t>Artifact </a:t>
            </a:r>
            <a:r>
              <a:rPr lang="en-US" sz="3450" b="1">
                <a:solidFill>
                  <a:srgbClr val="072138"/>
                </a:solidFill>
                <a:latin typeface="Calibri"/>
                <a:ea typeface="Calibri"/>
                <a:cs typeface="Calibri"/>
              </a:rPr>
              <a:t>Hunter</a:t>
            </a:r>
            <a:endParaRPr sz="3450" b="1">
              <a:latin typeface="Calibri"/>
              <a:ea typeface="Calibri"/>
              <a:cs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None/>
              <a:defRPr/>
            </a:pPr>
            <a:r>
              <a:rPr lang="en-US" sz="2750">
                <a:latin typeface="Calibri"/>
                <a:ea typeface="Calibri"/>
                <a:cs typeface="Calibri"/>
              </a:rPr>
              <a:t>0rganika/sdx1—detector</a:t>
            </a:r>
            <a:endParaRPr sz="2750">
              <a:latin typeface="Calibri"/>
              <a:ea typeface="Calibri"/>
              <a:cs typeface="Calibri"/>
            </a:endParaRPr>
          </a:p>
          <a:p>
            <a:pPr marL="1905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None/>
              <a:defRPr/>
            </a:pPr>
            <a:r>
              <a:rPr lang="en-US" sz="2950" b="1">
                <a:latin typeface="Calibri"/>
                <a:ea typeface="Calibri"/>
                <a:cs typeface="Calibri"/>
              </a:rPr>
              <a:t>Architecture: </a:t>
            </a:r>
            <a:r>
              <a:rPr lang="en-US" sz="2950">
                <a:latin typeface="Calibri"/>
                <a:ea typeface="Calibri"/>
                <a:cs typeface="Calibri"/>
              </a:rPr>
              <a:t>A fine-tuned Swin Transformer.</a:t>
            </a:r>
            <a:endParaRPr sz="2950">
              <a:latin typeface="Calibri"/>
              <a:ea typeface="Calibri"/>
              <a:cs typeface="Calibri"/>
            </a:endParaRPr>
          </a:p>
          <a:p>
            <a:pPr marL="12700" marR="5080" lvl="0" indent="-635" algn="l" rtl="0">
              <a:lnSpc>
                <a:spcPct val="92900"/>
              </a:lnSpc>
              <a:spcBef>
                <a:spcPts val="2855"/>
              </a:spcBef>
              <a:spcAft>
                <a:spcPts val="0"/>
              </a:spcAft>
              <a:buNone/>
              <a:defRPr/>
            </a:pPr>
            <a:r>
              <a:rPr lang="en-US" sz="2900">
                <a:latin typeface="Calibri"/>
                <a:ea typeface="Calibri"/>
                <a:cs typeface="Calibri"/>
              </a:rPr>
              <a:t>Expertise: Specifically trained to detect the microscopic digital artifacts and noise patterns unique to modern diffusion models like Stable Diffusion and Meta AI.</a:t>
            </a:r>
            <a:endParaRPr sz="2900">
              <a:latin typeface="Calibri"/>
              <a:ea typeface="Calibri"/>
              <a:cs typeface="Calibri"/>
            </a:endParaRPr>
          </a:p>
        </p:txBody>
      </p:sp>
      <p:sp>
        <p:nvSpPr>
          <p:cNvPr id="986416279" name="Google Shape;168;p26"/>
          <p:cNvSpPr txBox="1"/>
          <p:nvPr/>
        </p:nvSpPr>
        <p:spPr bwMode="auto">
          <a:xfrm>
            <a:off x="15957722" y="9264400"/>
            <a:ext cx="1269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latin typeface="Cambria"/>
              <a:ea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2387643" name="Google Shape;173;p27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730775" y="4476250"/>
            <a:ext cx="11995651" cy="49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448020" name="Google Shape;174;p27"/>
          <p:cNvPicPr/>
          <p:nvPr/>
        </p:nvPicPr>
        <p:blipFill rotWithShape="1">
          <a:blip r:embed="rId4">
            <a:alphaModFix/>
          </a:blip>
          <a:srcRect l="0" t="0" r="0" b="0"/>
          <a:stretch/>
        </p:blipFill>
        <p:spPr bwMode="auto">
          <a:xfrm>
            <a:off x="13146075" y="6779925"/>
            <a:ext cx="3721100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600782" name="Google Shape;175;p27"/>
          <p:cNvSpPr txBox="1"/>
          <p:nvPr>
            <p:ph type="title"/>
          </p:nvPr>
        </p:nvSpPr>
        <p:spPr bwMode="auto">
          <a:xfrm>
            <a:off x="1279274" y="518575"/>
            <a:ext cx="157374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25400" marR="5080" lvl="0" indent="-13334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The Ensemble </a:t>
            </a:r>
            <a:r>
              <a:rPr lang="en-US" sz="4800" b="1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Logic: </a:t>
            </a:r>
            <a:endParaRPr sz="4800" b="1">
              <a:solidFill>
                <a:srgbClr val="212121"/>
              </a:solidFill>
              <a:latin typeface="Calibri"/>
              <a:ea typeface="Calibri"/>
              <a:cs typeface="Calibri"/>
            </a:endParaRPr>
          </a:p>
          <a:p>
            <a:pPr marL="25400" marR="5080" lvl="0" indent="-13334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2D2D2D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4800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Two-Pronged Verification </a:t>
            </a:r>
            <a:r>
              <a:rPr lang="en-US" sz="4800" b="1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Process</a:t>
            </a:r>
            <a:endParaRPr sz="4800" b="1">
              <a:latin typeface="Calibri"/>
              <a:ea typeface="Calibri"/>
              <a:cs typeface="Calibri"/>
            </a:endParaRPr>
          </a:p>
        </p:txBody>
      </p:sp>
      <p:sp>
        <p:nvSpPr>
          <p:cNvPr id="1372133989" name="Google Shape;176;p27"/>
          <p:cNvSpPr txBox="1"/>
          <p:nvPr/>
        </p:nvSpPr>
        <p:spPr bwMode="auto">
          <a:xfrm>
            <a:off x="1282050" y="2295875"/>
            <a:ext cx="15436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450" rIns="0" bIns="0" anchor="t" anchorCtr="0">
            <a:spAutoFit/>
          </a:bodyPr>
          <a:lstStyle/>
          <a:p>
            <a:pPr marL="34925" marR="5080" lvl="0" indent="-22860" algn="l" rtl="0">
              <a:lnSpc>
                <a:spcPct val="10724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450">
                <a:latin typeface="Calibri"/>
                <a:ea typeface="Calibri"/>
                <a:cs typeface="Calibri"/>
              </a:rPr>
              <a:t>To maximize detection coverage, the system flags an image as ‘Fake’ if either specialist model reports a high probability of manipulation. This creates a robust safety net.</a:t>
            </a:r>
            <a:endParaRPr sz="3450">
              <a:latin typeface="Calibri"/>
              <a:ea typeface="Calibri"/>
              <a:cs typeface="Calibri"/>
            </a:endParaRPr>
          </a:p>
        </p:txBody>
      </p:sp>
      <p:sp>
        <p:nvSpPr>
          <p:cNvPr id="1774474204" name="Google Shape;177;p27"/>
          <p:cNvSpPr txBox="1"/>
          <p:nvPr/>
        </p:nvSpPr>
        <p:spPr bwMode="auto">
          <a:xfrm>
            <a:off x="2714009" y="3922209"/>
            <a:ext cx="43983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33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1. Parallel Analysis</a:t>
            </a:r>
            <a:endParaRPr sz="3050" b="1">
              <a:solidFill>
                <a:srgbClr val="082642"/>
              </a:solidFill>
            </a:endParaRPr>
          </a:p>
          <a:p>
            <a:pPr marL="0" lvl="0" indent="0" algn="l" rtl="0">
              <a:lnSpc>
                <a:spcPct val="109074"/>
              </a:lnSpc>
              <a:spcBef>
                <a:spcPts val="2840"/>
              </a:spcBef>
              <a:spcAft>
                <a:spcPts val="0"/>
              </a:spcAft>
              <a:buNone/>
              <a:defRPr/>
            </a:pPr>
            <a:r>
              <a:rPr lang="en-US" sz="3300">
                <a:latin typeface="Calibri"/>
                <a:ea typeface="Calibri"/>
                <a:cs typeface="Calibri"/>
              </a:rPr>
              <a:t> 		</a:t>
            </a:r>
            <a:r>
              <a:rPr lang="en-US" sz="2700">
                <a:latin typeface="Calibri"/>
                <a:ea typeface="Calibri"/>
                <a:cs typeface="Calibri"/>
              </a:rPr>
              <a:t>Structural Analyst</a:t>
            </a:r>
            <a:endParaRPr sz="2700">
              <a:latin typeface="Calibri"/>
              <a:ea typeface="Calibri"/>
              <a:cs typeface="Calibri"/>
            </a:endParaRPr>
          </a:p>
          <a:p>
            <a:pPr marL="1116330" lvl="0" indent="0" algn="l" rtl="0">
              <a:lnSpc>
                <a:spcPct val="10927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50">
                <a:latin typeface="Calibri"/>
                <a:ea typeface="Calibri"/>
                <a:cs typeface="Calibri"/>
              </a:rPr>
              <a:t>(ViT)</a:t>
            </a:r>
            <a:endParaRPr sz="2750">
              <a:latin typeface="Calibri"/>
              <a:ea typeface="Calibri"/>
              <a:cs typeface="Calibri"/>
            </a:endParaRPr>
          </a:p>
          <a:p>
            <a:pPr marL="1091565" marR="5080" lvl="0" indent="-9525" algn="l" rtl="0">
              <a:lnSpc>
                <a:spcPct val="106817"/>
              </a:lnSpc>
              <a:spcBef>
                <a:spcPts val="470"/>
              </a:spcBef>
              <a:spcAft>
                <a:spcPts val="0"/>
              </a:spcAft>
              <a:buNone/>
              <a:defRPr/>
            </a:pPr>
            <a:r>
              <a:rPr lang="en-US" sz="2200">
                <a:latin typeface="Calibri"/>
                <a:ea typeface="Calibri"/>
                <a:cs typeface="Calibri"/>
              </a:rPr>
              <a:t>Specialises in structural inconsistencies</a:t>
            </a:r>
            <a:endParaRPr sz="2200">
              <a:latin typeface="Calibri"/>
              <a:ea typeface="Calibri"/>
              <a:cs typeface="Calibri"/>
            </a:endParaRPr>
          </a:p>
        </p:txBody>
      </p:sp>
      <p:sp>
        <p:nvSpPr>
          <p:cNvPr id="489933805" name="Google Shape;178;p27"/>
          <p:cNvSpPr txBox="1"/>
          <p:nvPr/>
        </p:nvSpPr>
        <p:spPr bwMode="auto">
          <a:xfrm>
            <a:off x="3832825" y="7378075"/>
            <a:ext cx="3071100" cy="1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spAutoFit/>
          </a:bodyPr>
          <a:lstStyle/>
          <a:p>
            <a:pPr marL="31115" marR="5080" lvl="0" indent="-3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50">
                <a:latin typeface="Arial"/>
                <a:ea typeface="Arial"/>
                <a:cs typeface="Arial"/>
              </a:rPr>
              <a:t>Artifact Hunter (Swin Transformer)</a:t>
            </a:r>
            <a:endParaRPr sz="2750">
              <a:latin typeface="Arial"/>
              <a:ea typeface="Arial"/>
              <a:cs typeface="Arial"/>
            </a:endParaRPr>
          </a:p>
          <a:p>
            <a:pPr marL="12700" lvl="0" indent="0" algn="l" rtl="0">
              <a:lnSpc>
                <a:spcPct val="116975"/>
              </a:lnSpc>
              <a:spcBef>
                <a:spcPts val="250"/>
              </a:spcBef>
              <a:spcAft>
                <a:spcPts val="0"/>
              </a:spcAft>
              <a:buNone/>
              <a:defRPr/>
            </a:pPr>
            <a:r>
              <a:rPr lang="en-US" sz="2150">
                <a:latin typeface="Cambria"/>
                <a:ea typeface="Cambria"/>
                <a:cs typeface="Cambria"/>
              </a:rPr>
              <a:t>Specialises in</a:t>
            </a:r>
            <a:endParaRPr sz="2150">
              <a:latin typeface="Cambria"/>
              <a:ea typeface="Cambria"/>
              <a:cs typeface="Cambria"/>
            </a:endParaRPr>
          </a:p>
          <a:p>
            <a:pPr marL="17145" lvl="0" indent="0" algn="l" rtl="0">
              <a:lnSpc>
                <a:spcPct val="11675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>
                <a:latin typeface="Cambria"/>
                <a:ea typeface="Cambria"/>
                <a:cs typeface="Cambria"/>
              </a:rPr>
              <a:t>microscopic artifacts</a:t>
            </a:r>
            <a:endParaRPr sz="2000">
              <a:latin typeface="Cambria"/>
              <a:ea typeface="Cambria"/>
              <a:cs typeface="Cambria"/>
            </a:endParaRPr>
          </a:p>
        </p:txBody>
      </p:sp>
      <p:sp>
        <p:nvSpPr>
          <p:cNvPr id="88696799" name="Google Shape;179;p27"/>
          <p:cNvSpPr txBox="1"/>
          <p:nvPr/>
        </p:nvSpPr>
        <p:spPr bwMode="auto">
          <a:xfrm>
            <a:off x="7728250" y="3961096"/>
            <a:ext cx="4183200" cy="3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1526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50" b="1"/>
              <a:t>2.Independent </a:t>
            </a:r>
            <a:r>
              <a:rPr lang="en-US" sz="2900" b="1"/>
              <a:t>Scoring</a:t>
            </a:r>
            <a:endParaRPr sz="2900" b="1"/>
          </a:p>
          <a:p>
            <a:pPr marL="349250" lvl="0" indent="0" algn="l" rtl="0">
              <a:lnSpc>
                <a:spcPct val="11534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900"/>
          </a:p>
          <a:p>
            <a:pPr marL="349250" lvl="0" indent="0" algn="l" rtl="0">
              <a:lnSpc>
                <a:spcPct val="11534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900"/>
          </a:p>
          <a:p>
            <a:pPr marL="1096645" lvl="0" indent="274955" algn="l" rtl="0">
              <a:lnSpc>
                <a:spcPct val="115555"/>
              </a:lnSpc>
              <a:spcBef>
                <a:spcPts val="1019"/>
              </a:spcBef>
              <a:spcAft>
                <a:spcPts val="0"/>
              </a:spcAft>
              <a:buNone/>
              <a:defRPr/>
            </a:pPr>
            <a:endParaRPr sz="2700">
              <a:latin typeface="Cambria"/>
              <a:ea typeface="Cambria"/>
              <a:cs typeface="Cambria"/>
            </a:endParaRPr>
          </a:p>
          <a:p>
            <a:pPr marL="1096645" lvl="0" indent="274955" algn="l" rtl="0">
              <a:lnSpc>
                <a:spcPct val="115555"/>
              </a:lnSpc>
              <a:spcBef>
                <a:spcPts val="1019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mbria"/>
                <a:ea typeface="Cambria"/>
                <a:cs typeface="Cambria"/>
              </a:rPr>
              <a:t>Score A: 0.12</a:t>
            </a:r>
            <a:endParaRPr sz="2700">
              <a:latin typeface="Cambria"/>
              <a:ea typeface="Cambria"/>
              <a:cs typeface="Cambria"/>
            </a:endParaRPr>
          </a:p>
          <a:p>
            <a:pPr marL="1096645" lvl="0" indent="274955" algn="l" rtl="0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00">
                <a:latin typeface="Cambria"/>
                <a:ea typeface="Cambria"/>
                <a:cs typeface="Cambria"/>
              </a:rPr>
              <a:t>Score B: 0.99</a:t>
            </a:r>
            <a:endParaRPr sz="2700">
              <a:latin typeface="Cambria"/>
              <a:ea typeface="Cambria"/>
              <a:cs typeface="Cambria"/>
            </a:endParaRPr>
          </a:p>
        </p:txBody>
      </p:sp>
      <p:sp>
        <p:nvSpPr>
          <p:cNvPr id="2000686455" name="Google Shape;180;p27"/>
          <p:cNvSpPr txBox="1"/>
          <p:nvPr/>
        </p:nvSpPr>
        <p:spPr bwMode="auto">
          <a:xfrm>
            <a:off x="12618436" y="3808750"/>
            <a:ext cx="3488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300" b="1">
                <a:latin typeface="Calibri"/>
                <a:ea typeface="Calibri"/>
                <a:cs typeface="Calibri"/>
              </a:rPr>
              <a:t>3. Final Verdict</a:t>
            </a:r>
            <a:endParaRPr sz="3300" b="1">
              <a:latin typeface="Calibri"/>
              <a:ea typeface="Calibri"/>
              <a:cs typeface="Calibri"/>
            </a:endParaRPr>
          </a:p>
        </p:txBody>
      </p:sp>
      <p:sp>
        <p:nvSpPr>
          <p:cNvPr id="1505685836" name="Google Shape;181;p27"/>
          <p:cNvSpPr txBox="1"/>
          <p:nvPr/>
        </p:nvSpPr>
        <p:spPr bwMode="auto">
          <a:xfrm>
            <a:off x="12859300" y="4502650"/>
            <a:ext cx="4071600" cy="21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marR="5080" lvl="0" indent="0" algn="r" rtl="0">
              <a:lnSpc>
                <a:spcPct val="11508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50">
                <a:latin typeface="Calibri"/>
                <a:ea typeface="Calibri"/>
                <a:cs typeface="Calibri"/>
              </a:rPr>
              <a:t>IF Score A &gt; Threshold</a:t>
            </a:r>
            <a:endParaRPr sz="2950">
              <a:latin typeface="Calibri"/>
              <a:ea typeface="Calibri"/>
              <a:cs typeface="Calibri"/>
            </a:endParaRPr>
          </a:p>
          <a:p>
            <a:pPr marL="224790" lvl="0" indent="0" algn="ctr" rtl="0">
              <a:lnSpc>
                <a:spcPct val="11016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50">
                <a:latin typeface="Calibri"/>
                <a:ea typeface="Calibri"/>
                <a:cs typeface="Calibri"/>
              </a:rPr>
              <a:t>OR</a:t>
            </a:r>
            <a:endParaRPr sz="2950">
              <a:latin typeface="Calibri"/>
              <a:ea typeface="Calibri"/>
              <a:cs typeface="Calibri"/>
            </a:endParaRPr>
          </a:p>
          <a:p>
            <a:pPr marL="0" marR="17780" lvl="0" indent="0" algn="r" rtl="0">
              <a:lnSpc>
                <a:spcPct val="11508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50">
                <a:latin typeface="Calibri"/>
                <a:ea typeface="Calibri"/>
                <a:cs typeface="Calibri"/>
              </a:rPr>
              <a:t>Score B&gt; Threshold</a:t>
            </a:r>
            <a:endParaRPr sz="2950">
              <a:latin typeface="Calibri"/>
              <a:ea typeface="Calibri"/>
              <a:cs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660"/>
              </a:spcBef>
              <a:spcAft>
                <a:spcPts val="0"/>
              </a:spcAft>
              <a:buNone/>
              <a:defRPr/>
            </a:pPr>
            <a:r>
              <a:rPr lang="en-US" sz="2750">
                <a:latin typeface="Calibri"/>
                <a:ea typeface="Calibri"/>
                <a:cs typeface="Calibri"/>
              </a:rPr>
              <a:t>THEN...</a:t>
            </a:r>
            <a:endParaRPr sz="2750">
              <a:latin typeface="Calibri"/>
              <a:ea typeface="Calibri"/>
              <a:cs typeface="Calibri"/>
            </a:endParaRPr>
          </a:p>
        </p:txBody>
      </p:sp>
      <p:sp>
        <p:nvSpPr>
          <p:cNvPr id="1976818253" name="Google Shape;182;p27"/>
          <p:cNvSpPr txBox="1"/>
          <p:nvPr/>
        </p:nvSpPr>
        <p:spPr bwMode="auto">
          <a:xfrm>
            <a:off x="13261913" y="7728426"/>
            <a:ext cx="3585600" cy="1247400"/>
          </a:xfrm>
          <a:prstGeom prst="rect">
            <a:avLst/>
          </a:prstGeom>
          <a:solidFill>
            <a:srgbClr val="F2F2F2"/>
          </a:solidFill>
          <a:ln w="11430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>
                <a:solidFill>
                  <a:schemeClr val="dk2"/>
                </a:solidFill>
              </a:rPr>
              <a:t>     </a:t>
            </a:r>
            <a:r>
              <a:rPr lang="en-US" sz="4000">
                <a:solidFill>
                  <a:schemeClr val="dk2"/>
                </a:solidFill>
                <a:latin typeface="Arial"/>
                <a:ea typeface="Arial"/>
                <a:cs typeface="Arial"/>
              </a:rPr>
              <a:t>Verdict </a:t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>
                <a:solidFill>
                  <a:srgbClr val="DD0E08"/>
                </a:solidFill>
              </a:rPr>
              <a:t> </a:t>
            </a:r>
            <a:r>
              <a:rPr lang="en-US" sz="4000">
                <a:solidFill>
                  <a:srgbClr val="DD0E08"/>
                </a:solidFill>
                <a:latin typeface="Arial"/>
                <a:ea typeface="Arial"/>
                <a:cs typeface="Arial"/>
              </a:rPr>
              <a:t>FAKE </a:t>
            </a:r>
            <a:r>
              <a:rPr lang="en-US" sz="40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or</a:t>
            </a:r>
            <a:r>
              <a:rPr lang="en-US" sz="4000">
                <a:solidFill>
                  <a:srgbClr val="DD0E08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4000">
                <a:solidFill>
                  <a:srgbClr val="0CA90C"/>
                </a:solidFill>
              </a:rPr>
              <a:t>REAL</a:t>
            </a:r>
            <a:endParaRPr sz="4000">
              <a:solidFill>
                <a:srgbClr val="0CA90C"/>
              </a:solidFill>
            </a:endParaRPr>
          </a:p>
        </p:txBody>
      </p:sp>
      <p:sp>
        <p:nvSpPr>
          <p:cNvPr id="671690737" name="Google Shape;183;p27"/>
          <p:cNvSpPr txBox="1"/>
          <p:nvPr/>
        </p:nvSpPr>
        <p:spPr bwMode="auto">
          <a:xfrm>
            <a:off x="16109162" y="9404702"/>
            <a:ext cx="122159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1783229" name="Google Shape;188;p28"/>
          <p:cNvPicPr/>
          <p:nvPr/>
        </p:nvPicPr>
        <p:blipFill rotWithShape="1">
          <a:blip r:embed="rId3">
            <a:alphaModFix/>
          </a:blip>
          <a:srcRect l="0" t="0" r="0" b="0"/>
          <a:stretch/>
        </p:blipFill>
        <p:spPr bwMode="auto">
          <a:xfrm>
            <a:off x="12217400" y="7683500"/>
            <a:ext cx="444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462377" name="Google Shape;189;p28"/>
          <p:cNvPicPr/>
          <p:nvPr/>
        </p:nvPicPr>
        <p:blipFill rotWithShape="1">
          <a:blip r:embed="rId4">
            <a:alphaModFix/>
          </a:blip>
          <a:srcRect l="0" t="0" r="0" b="0"/>
          <a:stretch/>
        </p:blipFill>
        <p:spPr bwMode="auto">
          <a:xfrm>
            <a:off x="11620500" y="6197600"/>
            <a:ext cx="16256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494224" name="Google Shape;190;p28"/>
          <p:cNvPicPr/>
          <p:nvPr/>
        </p:nvPicPr>
        <p:blipFill rotWithShape="1">
          <a:blip r:embed="rId5">
            <a:alphaModFix/>
          </a:blip>
          <a:srcRect l="0" t="0" r="0" b="0"/>
          <a:stretch/>
        </p:blipFill>
        <p:spPr bwMode="auto">
          <a:xfrm>
            <a:off x="14757400" y="820420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077165" name="Google Shape;191;p28"/>
          <p:cNvPicPr/>
          <p:nvPr/>
        </p:nvPicPr>
        <p:blipFill rotWithShape="1">
          <a:blip r:embed="rId6">
            <a:alphaModFix/>
          </a:blip>
          <a:srcRect l="0" t="0" r="0" b="0"/>
          <a:stretch/>
        </p:blipFill>
        <p:spPr bwMode="auto">
          <a:xfrm>
            <a:off x="11430000" y="5435600"/>
            <a:ext cx="9652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775983" name="Google Shape;192;p28"/>
          <p:cNvPicPr/>
          <p:nvPr/>
        </p:nvPicPr>
        <p:blipFill rotWithShape="1">
          <a:blip r:embed="rId7">
            <a:alphaModFix/>
          </a:blip>
          <a:srcRect l="0" t="0" r="0" b="0"/>
          <a:stretch/>
        </p:blipFill>
        <p:spPr bwMode="auto">
          <a:xfrm>
            <a:off x="10210800" y="2451100"/>
            <a:ext cx="863599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206346" name="Google Shape;193;p28"/>
          <p:cNvPicPr/>
          <p:nvPr/>
        </p:nvPicPr>
        <p:blipFill rotWithShape="1">
          <a:blip r:embed="rId8">
            <a:alphaModFix/>
          </a:blip>
          <a:srcRect l="0" t="0" r="0" b="0"/>
          <a:stretch/>
        </p:blipFill>
        <p:spPr bwMode="auto">
          <a:xfrm>
            <a:off x="11379200" y="3632200"/>
            <a:ext cx="6604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463659" name="Google Shape;194;p28"/>
          <p:cNvPicPr/>
          <p:nvPr/>
        </p:nvPicPr>
        <p:blipFill rotWithShape="1">
          <a:blip r:embed="rId9">
            <a:alphaModFix/>
          </a:blip>
          <a:srcRect l="0" t="0" r="0" b="0"/>
          <a:stretch/>
        </p:blipFill>
        <p:spPr bwMode="auto">
          <a:xfrm>
            <a:off x="12217400" y="4318000"/>
            <a:ext cx="4317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224503" name="Google Shape;195;p28"/>
          <p:cNvPicPr/>
          <p:nvPr/>
        </p:nvPicPr>
        <p:blipFill rotWithShape="1">
          <a:blip r:embed="rId10">
            <a:alphaModFix/>
          </a:blip>
          <a:srcRect l="0" t="0" r="0" b="0"/>
          <a:stretch/>
        </p:blipFill>
        <p:spPr bwMode="auto">
          <a:xfrm>
            <a:off x="12217400" y="3009900"/>
            <a:ext cx="4317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669021" name="Google Shape;196;p28"/>
          <p:cNvPicPr/>
          <p:nvPr/>
        </p:nvPicPr>
        <p:blipFill rotWithShape="1">
          <a:blip r:embed="rId11">
            <a:alphaModFix/>
          </a:blip>
          <a:srcRect l="0" t="0" r="0" b="0"/>
          <a:stretch/>
        </p:blipFill>
        <p:spPr bwMode="auto">
          <a:xfrm>
            <a:off x="12509500" y="5397500"/>
            <a:ext cx="9271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708814" name="Google Shape;197;p28"/>
          <p:cNvSpPr txBox="1"/>
          <p:nvPr>
            <p:ph type="title"/>
          </p:nvPr>
        </p:nvSpPr>
        <p:spPr bwMode="auto">
          <a:xfrm>
            <a:off x="735105" y="88891"/>
            <a:ext cx="155751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3775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Implementation: </a:t>
            </a:r>
            <a:r>
              <a:rPr lang="en-US" sz="4800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The Technology Stack and </a:t>
            </a:r>
            <a:r>
              <a:rPr lang="en-US" sz="4800" b="1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Workflow</a:t>
            </a:r>
            <a:endParaRPr sz="4800" b="1">
              <a:latin typeface="Calibri"/>
              <a:ea typeface="Calibri"/>
              <a:cs typeface="Calibri"/>
            </a:endParaRPr>
          </a:p>
        </p:txBody>
      </p:sp>
      <p:sp>
        <p:nvSpPr>
          <p:cNvPr id="1931294260" name="Google Shape;198;p28"/>
          <p:cNvSpPr txBox="1"/>
          <p:nvPr>
            <p:ph type="body" idx="1"/>
          </p:nvPr>
        </p:nvSpPr>
        <p:spPr bwMode="auto">
          <a:xfrm>
            <a:off x="960659" y="1652488"/>
            <a:ext cx="7291200" cy="280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8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latin typeface="Calibri"/>
                <a:ea typeface="Calibri"/>
                <a:cs typeface="Calibri"/>
              </a:rPr>
              <a:t>Development </a:t>
            </a:r>
            <a:r>
              <a:rPr lang="en-US" sz="3600" b="1">
                <a:solidFill>
                  <a:srgbClr val="0A2A49"/>
                </a:solidFill>
                <a:latin typeface="Calibri"/>
                <a:ea typeface="Calibri"/>
                <a:cs typeface="Calibri"/>
              </a:rPr>
              <a:t>Environment</a:t>
            </a:r>
            <a:endParaRPr sz="3600" b="1">
              <a:latin typeface="Calibri"/>
              <a:ea typeface="Calibri"/>
              <a:cs typeface="Calibri"/>
            </a:endParaRPr>
          </a:p>
          <a:p>
            <a:pPr marL="389890" marR="5080" lvl="0" indent="-284480" algn="l" rtl="0">
              <a:lnSpc>
                <a:spcPct val="112727"/>
              </a:lnSpc>
              <a:spcBef>
                <a:spcPts val="16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Google Colab: Utilised for its cloud-based Python </a:t>
            </a:r>
            <a: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runtime, providing access to high-performance </a:t>
            </a:r>
            <a:r>
              <a:rPr lang="en-US" sz="27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GPUs necessary for running multiple advanced transformer models.</a:t>
            </a:r>
            <a:endParaRPr sz="2750">
              <a:latin typeface="Calibri"/>
              <a:ea typeface="Calibri"/>
              <a:cs typeface="Calibri"/>
            </a:endParaRPr>
          </a:p>
        </p:txBody>
      </p:sp>
      <p:sp>
        <p:nvSpPr>
          <p:cNvPr id="861201823" name="Google Shape;199;p28"/>
          <p:cNvSpPr txBox="1"/>
          <p:nvPr/>
        </p:nvSpPr>
        <p:spPr bwMode="auto">
          <a:xfrm>
            <a:off x="971709" y="4773539"/>
            <a:ext cx="7112100" cy="4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0A1F36"/>
                </a:solidFill>
                <a:latin typeface="Calibri"/>
                <a:ea typeface="Calibri"/>
                <a:cs typeface="Calibri"/>
              </a:rPr>
              <a:t>Core </a:t>
            </a:r>
            <a:r>
              <a:rPr lang="en-US" sz="3600" b="1">
                <a:solidFill>
                  <a:srgbClr val="052849"/>
                </a:solidFill>
                <a:latin typeface="Calibri"/>
                <a:ea typeface="Calibri"/>
                <a:cs typeface="Calibri"/>
              </a:rPr>
              <a:t>Libraries</a:t>
            </a:r>
            <a:endParaRPr sz="3600" b="1">
              <a:latin typeface="Calibri"/>
              <a:ea typeface="Calibri"/>
              <a:cs typeface="Calibri"/>
            </a:endParaRPr>
          </a:p>
          <a:p>
            <a:pPr marL="375920" marR="221615" lvl="0" indent="-280670" algn="l" rtl="0">
              <a:lnSpc>
                <a:spcPct val="101000"/>
              </a:lnSpc>
              <a:spcBef>
                <a:spcPts val="2280"/>
              </a:spcBef>
              <a:spcAft>
                <a:spcPts val="0"/>
              </a:spcAft>
              <a:buSzPts val="2600"/>
              <a:buFont typeface="Calibri"/>
              <a:buChar char="•"/>
              <a:defRPr/>
            </a:pPr>
            <a:r>
              <a:rPr lang="en-US" sz="2600">
                <a:latin typeface="Calibri"/>
                <a:ea typeface="Calibri"/>
                <a:cs typeface="Calibri"/>
              </a:rPr>
              <a:t>Transformers (from Hugging Face): For 	downloading, managing, and running the pre- 	</a:t>
            </a:r>
            <a:r>
              <a:rPr lang="en-US" sz="2700">
                <a:latin typeface="Calibri"/>
                <a:ea typeface="Calibri"/>
                <a:cs typeface="Calibri"/>
              </a:rPr>
              <a:t>trained ViT models.</a:t>
            </a:r>
            <a:endParaRPr sz="2700">
              <a:latin typeface="Calibri"/>
              <a:ea typeface="Calibri"/>
              <a:cs typeface="Calibri"/>
            </a:endParaRPr>
          </a:p>
          <a:p>
            <a:pPr marL="379095" marR="107949" lvl="0" indent="-284480" algn="just" rtl="0">
              <a:lnSpc>
                <a:spcPct val="118517"/>
              </a:lnSpc>
              <a:spcBef>
                <a:spcPts val="100"/>
              </a:spcBef>
              <a:spcAft>
                <a:spcPts val="0"/>
              </a:spcAft>
              <a:buSzPts val="2700"/>
              <a:buFont typeface="Calibri"/>
              <a:buChar char="•"/>
              <a:defRPr/>
            </a:pPr>
            <a:r>
              <a:rPr lang="en-US" sz="2700">
                <a:latin typeface="Calibri"/>
                <a:ea typeface="Calibri"/>
                <a:cs typeface="Calibri"/>
              </a:rPr>
              <a:t>Pillow (PIL): For all back-end image processing 	and preparation tasks.</a:t>
            </a:r>
            <a:endParaRPr sz="2700">
              <a:latin typeface="Calibri"/>
              <a:ea typeface="Calibri"/>
              <a:cs typeface="Calibri"/>
            </a:endParaRPr>
          </a:p>
          <a:p>
            <a:pPr marL="363855" marR="5080" lvl="0" indent="-269875" algn="just" rtl="0">
              <a:lnSpc>
                <a:spcPct val="112280"/>
              </a:lnSpc>
              <a:spcBef>
                <a:spcPts val="0"/>
              </a:spcBef>
              <a:spcAft>
                <a:spcPts val="0"/>
              </a:spcAft>
              <a:buSzPts val="2750"/>
              <a:buFont typeface="Calibri"/>
              <a:buChar char="•"/>
              <a:defRPr/>
            </a:pPr>
            <a:r>
              <a:rPr lang="en-US" sz="2750">
                <a:latin typeface="Calibri"/>
                <a:ea typeface="Calibri"/>
                <a:cs typeface="Calibri"/>
              </a:rPr>
              <a:t>Gradio: To rapidly build and deploy an intuitive, 	</a:t>
            </a:r>
            <a:r>
              <a:rPr lang="en-US" sz="2850">
                <a:latin typeface="Calibri"/>
                <a:ea typeface="Calibri"/>
                <a:cs typeface="Calibri"/>
              </a:rPr>
              <a:t>web-based drag-and-drop user interface for the </a:t>
            </a:r>
            <a:r>
              <a:rPr lang="en-US" sz="2700">
                <a:latin typeface="Calibri"/>
                <a:ea typeface="Calibri"/>
                <a:cs typeface="Calibri"/>
              </a:rPr>
              <a:t>system.</a:t>
            </a:r>
            <a:endParaRPr sz="2700">
              <a:latin typeface="Calibri"/>
              <a:ea typeface="Calibri"/>
              <a:cs typeface="Calibri"/>
            </a:endParaRPr>
          </a:p>
        </p:txBody>
      </p:sp>
      <p:sp>
        <p:nvSpPr>
          <p:cNvPr id="1037935202" name="Google Shape;200;p28"/>
          <p:cNvSpPr txBox="1"/>
          <p:nvPr/>
        </p:nvSpPr>
        <p:spPr bwMode="auto">
          <a:xfrm>
            <a:off x="11201080" y="2253191"/>
            <a:ext cx="220281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900" baseline="-25000">
                <a:solidFill>
                  <a:srgbClr val="052F52"/>
                </a:solidFill>
                <a:latin typeface="Arial"/>
                <a:ea typeface="Arial"/>
                <a:cs typeface="Arial"/>
              </a:rPr>
              <a:t>C</a:t>
            </a:r>
            <a:r>
              <a:rPr lang="en-US" sz="3250">
                <a:solidFill>
                  <a:srgbClr val="052F52"/>
                </a:solidFill>
                <a:latin typeface="Arial"/>
                <a:ea typeface="Arial"/>
                <a:cs typeface="Arial"/>
              </a:rPr>
              <a:t>o</a:t>
            </a:r>
            <a:r>
              <a:rPr lang="en-US" sz="4900" baseline="-25000">
                <a:solidFill>
                  <a:srgbClr val="052F52"/>
                </a:solidFill>
                <a:latin typeface="Arial"/>
                <a:ea typeface="Arial"/>
                <a:cs typeface="Arial"/>
              </a:rPr>
              <a:t>-	</a:t>
            </a:r>
            <a:r>
              <a:rPr lang="en-US" sz="3950">
                <a:solidFill>
                  <a:srgbClr val="0A2D4F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3250">
                <a:solidFill>
                  <a:srgbClr val="0A2D4F"/>
                </a:solidFill>
                <a:latin typeface="Arial"/>
                <a:ea typeface="Arial"/>
                <a:cs typeface="Arial"/>
              </a:rPr>
              <a:t>radio</a:t>
            </a:r>
            <a:endParaRPr sz="3250">
              <a:latin typeface="Arial"/>
              <a:ea typeface="Arial"/>
              <a:cs typeface="Arial"/>
            </a:endParaRPr>
          </a:p>
        </p:txBody>
      </p:sp>
      <p:sp>
        <p:nvSpPr>
          <p:cNvPr id="859888216" name="Google Shape;201;p28"/>
          <p:cNvSpPr txBox="1"/>
          <p:nvPr/>
        </p:nvSpPr>
        <p:spPr bwMode="auto">
          <a:xfrm>
            <a:off x="13839736" y="2271536"/>
            <a:ext cx="1223645" cy="52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50">
                <a:latin typeface="Arial"/>
                <a:ea typeface="Arial"/>
                <a:cs typeface="Arial"/>
              </a:rPr>
              <a:t>G</a:t>
            </a:r>
            <a:r>
              <a:rPr lang="en-US" sz="3250">
                <a:latin typeface="Arial"/>
                <a:ea typeface="Arial"/>
                <a:cs typeface="Arial"/>
              </a:rPr>
              <a:t>radioUl</a:t>
            </a:r>
            <a:endParaRPr sz="3250">
              <a:latin typeface="Arial"/>
              <a:ea typeface="Arial"/>
              <a:cs typeface="Arial"/>
            </a:endParaRPr>
          </a:p>
        </p:txBody>
      </p:sp>
      <p:sp>
        <p:nvSpPr>
          <p:cNvPr id="1501644131" name="Google Shape;202;p28"/>
          <p:cNvSpPr txBox="1"/>
          <p:nvPr/>
        </p:nvSpPr>
        <p:spPr bwMode="auto">
          <a:xfrm>
            <a:off x="12141422" y="3794830"/>
            <a:ext cx="1155065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50">
                <a:solidFill>
                  <a:srgbClr val="0C2F54"/>
                </a:solidFill>
                <a:latin typeface="Arial"/>
                <a:ea typeface="Arial"/>
                <a:cs typeface="Arial"/>
              </a:rPr>
              <a:t>Pil</a:t>
            </a:r>
            <a:r>
              <a:rPr lang="en-US" sz="1500">
                <a:solidFill>
                  <a:srgbClr val="0C2F54"/>
                </a:solidFill>
                <a:latin typeface="Arial"/>
                <a:ea typeface="Arial"/>
                <a:cs typeface="Arial"/>
              </a:rPr>
              <a:t>l</a:t>
            </a:r>
            <a:r>
              <a:rPr lang="en-US" sz="2550">
                <a:solidFill>
                  <a:srgbClr val="0C2F54"/>
                </a:solidFill>
                <a:latin typeface="Arial"/>
                <a:ea typeface="Arial"/>
                <a:cs typeface="Arial"/>
              </a:rPr>
              <a:t>ow</a:t>
            </a:r>
            <a:endParaRPr sz="2550">
              <a:latin typeface="Arial"/>
              <a:ea typeface="Arial"/>
              <a:cs typeface="Arial"/>
            </a:endParaRPr>
          </a:p>
        </p:txBody>
      </p:sp>
      <p:sp>
        <p:nvSpPr>
          <p:cNvPr id="680810228" name="Google Shape;203;p28"/>
          <p:cNvSpPr txBox="1"/>
          <p:nvPr/>
        </p:nvSpPr>
        <p:spPr bwMode="auto">
          <a:xfrm>
            <a:off x="13837970" y="3724980"/>
            <a:ext cx="2821940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50">
                <a:latin typeface="Arial"/>
                <a:ea typeface="Arial"/>
                <a:cs typeface="Arial"/>
              </a:rPr>
              <a:t>Image Pre-processing</a:t>
            </a:r>
            <a:endParaRPr sz="2550">
              <a:latin typeface="Arial"/>
              <a:ea typeface="Arial"/>
              <a:cs typeface="Arial"/>
            </a:endParaRPr>
          </a:p>
        </p:txBody>
      </p:sp>
      <p:sp>
        <p:nvSpPr>
          <p:cNvPr id="1080131141" name="Google Shape;204;p28"/>
          <p:cNvSpPr txBox="1"/>
          <p:nvPr/>
        </p:nvSpPr>
        <p:spPr bwMode="auto">
          <a:xfrm>
            <a:off x="13841209" y="5131858"/>
            <a:ext cx="246888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5079" algn="l" rtl="0">
              <a:lnSpc>
                <a:spcPct val="1032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00">
                <a:latin typeface="Arial"/>
                <a:ea typeface="Arial"/>
                <a:cs typeface="Arial"/>
              </a:rPr>
              <a:t>Model Inference on Colab GPU</a:t>
            </a:r>
            <a:endParaRPr sz="2300">
              <a:latin typeface="Arial"/>
              <a:ea typeface="Arial"/>
              <a:cs typeface="Arial"/>
            </a:endParaRPr>
          </a:p>
        </p:txBody>
      </p:sp>
      <p:sp>
        <p:nvSpPr>
          <p:cNvPr id="859853614" name="Google Shape;205;p28"/>
          <p:cNvSpPr txBox="1"/>
          <p:nvPr/>
        </p:nvSpPr>
        <p:spPr bwMode="auto">
          <a:xfrm>
            <a:off x="13845375" y="6941608"/>
            <a:ext cx="1989455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00">
                <a:latin typeface="Arial"/>
                <a:ea typeface="Arial"/>
                <a:cs typeface="Arial"/>
              </a:rPr>
              <a:t>Ensemble Logic</a:t>
            </a:r>
            <a:endParaRPr sz="2300">
              <a:latin typeface="Arial"/>
              <a:ea typeface="Arial"/>
              <a:cs typeface="Arial"/>
            </a:endParaRPr>
          </a:p>
        </p:txBody>
      </p:sp>
      <p:sp>
        <p:nvSpPr>
          <p:cNvPr id="963281914" name="Google Shape;206;p28"/>
          <p:cNvSpPr txBox="1"/>
          <p:nvPr/>
        </p:nvSpPr>
        <p:spPr bwMode="auto">
          <a:xfrm>
            <a:off x="13846213" y="7750527"/>
            <a:ext cx="2116455" cy="36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>
                <a:latin typeface="Arial"/>
                <a:ea typeface="Arial"/>
                <a:cs typeface="Arial"/>
              </a:rPr>
              <a:t>Result Displayed</a:t>
            </a:r>
            <a:endParaRPr sz="2200">
              <a:latin typeface="Arial"/>
              <a:ea typeface="Arial"/>
              <a:cs typeface="Arial"/>
            </a:endParaRPr>
          </a:p>
        </p:txBody>
      </p:sp>
      <p:sp>
        <p:nvSpPr>
          <p:cNvPr id="514168680" name="Google Shape;207;p28"/>
          <p:cNvSpPr txBox="1"/>
          <p:nvPr/>
        </p:nvSpPr>
        <p:spPr bwMode="auto">
          <a:xfrm>
            <a:off x="11275322" y="8328025"/>
            <a:ext cx="69088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50">
                <a:solidFill>
                  <a:srgbClr val="0A3156"/>
                </a:solidFill>
                <a:latin typeface="Arial"/>
                <a:ea typeface="Arial"/>
                <a:cs typeface="Arial"/>
              </a:rPr>
              <a:t>C	-</a:t>
            </a:r>
            <a:endParaRPr sz="4350">
              <a:latin typeface="Arial"/>
              <a:ea typeface="Arial"/>
              <a:cs typeface="Arial"/>
            </a:endParaRPr>
          </a:p>
        </p:txBody>
      </p:sp>
      <p:sp>
        <p:nvSpPr>
          <p:cNvPr id="1843511437" name="Google Shape;208;p28"/>
          <p:cNvSpPr txBox="1"/>
          <p:nvPr/>
        </p:nvSpPr>
        <p:spPr bwMode="auto">
          <a:xfrm>
            <a:off x="11573891" y="8226425"/>
            <a:ext cx="2975700" cy="102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550" baseline="30000">
                <a:solidFill>
                  <a:srgbClr val="0A3156"/>
                </a:solidFill>
                <a:latin typeface="Arial"/>
                <a:ea typeface="Arial"/>
                <a:cs typeface="Arial"/>
              </a:rPr>
              <a:t>o	</a:t>
            </a:r>
            <a:r>
              <a:rPr lang="en-US" sz="4350">
                <a:solidFill>
                  <a:srgbClr val="082A49"/>
                </a:solidFill>
                <a:latin typeface="Arial"/>
                <a:ea typeface="Arial"/>
                <a:cs typeface="Arial"/>
              </a:rPr>
              <a:t>Gradio	</a:t>
            </a:r>
            <a:r>
              <a:rPr lang="en-US" sz="4350">
                <a:solidFill>
                  <a:srgbClr val="F75D3A"/>
                </a:solidFill>
                <a:latin typeface="Arial"/>
                <a:ea typeface="Arial"/>
                <a:cs typeface="Arial"/>
              </a:rPr>
              <a:t>••</a:t>
            </a:r>
            <a:endParaRPr sz="4350">
              <a:latin typeface="Arial"/>
              <a:ea typeface="Arial"/>
              <a:cs typeface="Arial"/>
            </a:endParaRPr>
          </a:p>
        </p:txBody>
      </p:sp>
      <p:sp>
        <p:nvSpPr>
          <p:cNvPr id="94993661" name="Google Shape;209;p28"/>
          <p:cNvSpPr txBox="1"/>
          <p:nvPr/>
        </p:nvSpPr>
        <p:spPr bwMode="auto">
          <a:xfrm>
            <a:off x="16107384" y="9439980"/>
            <a:ext cx="1232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300">
              <a:latin typeface="Arial"/>
              <a:ea typeface="Arial"/>
              <a:cs typeface="Arial"/>
            </a:endParaRPr>
          </a:p>
        </p:txBody>
      </p:sp>
      <p:pic>
        <p:nvPicPr>
          <p:cNvPr id="657863483" name="Google Shape;210;p28"/>
          <p:cNvPicPr/>
          <p:nvPr/>
        </p:nvPicPr>
        <p:blipFill rotWithShape="1">
          <a:blip r:embed="rId12">
            <a:alphaModFix/>
          </a:blip>
          <a:stretch/>
        </p:blipFill>
        <p:spPr bwMode="auto">
          <a:xfrm>
            <a:off x="9074603" y="1909004"/>
            <a:ext cx="8433300" cy="78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ONLYOFFICE/9.2.0.100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